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64" r:id="rId1"/>
  </p:sldMasterIdLst>
  <p:notesMasterIdLst>
    <p:notesMasterId r:id="rId19"/>
  </p:notesMasterIdLst>
  <p:handoutMasterIdLst>
    <p:handoutMasterId r:id="rId20"/>
  </p:handoutMasterIdLst>
  <p:sldIdLst>
    <p:sldId id="256" r:id="rId2"/>
    <p:sldId id="2534" r:id="rId3"/>
    <p:sldId id="271" r:id="rId4"/>
    <p:sldId id="269" r:id="rId5"/>
    <p:sldId id="270" r:id="rId6"/>
    <p:sldId id="267" r:id="rId7"/>
    <p:sldId id="2522" r:id="rId8"/>
    <p:sldId id="2523" r:id="rId9"/>
    <p:sldId id="2524" r:id="rId10"/>
    <p:sldId id="2525" r:id="rId11"/>
    <p:sldId id="2526" r:id="rId12"/>
    <p:sldId id="2527" r:id="rId13"/>
    <p:sldId id="2528" r:id="rId14"/>
    <p:sldId id="2529" r:id="rId15"/>
    <p:sldId id="2530" r:id="rId16"/>
    <p:sldId id="2532" r:id="rId17"/>
    <p:sldId id="2533" r:id="rId18"/>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8FA"/>
    <a:srgbClr val="FFFF99"/>
    <a:srgbClr val="4347FA"/>
    <a:srgbClr val="5EFA37"/>
    <a:srgbClr val="C8E1FA"/>
    <a:srgbClr val="86046A"/>
    <a:srgbClr val="FA5CD8"/>
    <a:srgbClr val="439FFA"/>
    <a:srgbClr val="FA635C"/>
    <a:srgbClr val="969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4764" autoAdjust="0"/>
  </p:normalViewPr>
  <p:slideViewPr>
    <p:cSldViewPr snapToGrid="0" snapToObjects="1" showGuides="1">
      <p:cViewPr varScale="1">
        <p:scale>
          <a:sx n="81" d="100"/>
          <a:sy n="81" d="100"/>
        </p:scale>
        <p:origin x="24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55F97A2-9D69-7AD2-648F-77A9194714E7}"/>
              </a:ext>
            </a:extLst>
          </p:cNvPr>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D019B58-C7A4-4E70-8582-551013C93ABA}"/>
              </a:ext>
            </a:extLst>
          </p:cNvPr>
          <p:cNvSpPr>
            <a:spLocks noGrp="1"/>
          </p:cNvSpPr>
          <p:nvPr>
            <p:ph type="dt" sz="quarter" idx="1"/>
          </p:nvPr>
        </p:nvSpPr>
        <p:spPr>
          <a:xfrm>
            <a:off x="4023992" y="1"/>
            <a:ext cx="3078428" cy="513508"/>
          </a:xfrm>
          <a:prstGeom prst="rect">
            <a:avLst/>
          </a:prstGeom>
        </p:spPr>
        <p:txBody>
          <a:bodyPr vert="horz" lIns="94668" tIns="47334" rIns="94668" bIns="47334" rtlCol="0"/>
          <a:lstStyle>
            <a:lvl1pPr algn="r">
              <a:defRPr sz="1200"/>
            </a:lvl1pPr>
          </a:lstStyle>
          <a:p>
            <a:fld id="{4F558A15-D95B-458B-B80E-F4D6F56016F4}" type="datetimeFigureOut">
              <a:rPr kumimoji="1" lang="ja-JP" altLang="en-US" smtClean="0"/>
              <a:t>2024/1/31</a:t>
            </a:fld>
            <a:endParaRPr kumimoji="1" lang="ja-JP" altLang="en-US"/>
          </a:p>
        </p:txBody>
      </p:sp>
      <p:sp>
        <p:nvSpPr>
          <p:cNvPr id="4" name="フッター プレースホルダー 3">
            <a:extLst>
              <a:ext uri="{FF2B5EF4-FFF2-40B4-BE49-F238E27FC236}">
                <a16:creationId xmlns:a16="http://schemas.microsoft.com/office/drawing/2014/main" id="{68D36BC1-C55A-3BD3-75C5-6F57015D0D3A}"/>
              </a:ext>
            </a:extLst>
          </p:cNvPr>
          <p:cNvSpPr>
            <a:spLocks noGrp="1"/>
          </p:cNvSpPr>
          <p:nvPr>
            <p:ph type="ftr" sz="quarter" idx="2"/>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F264344-BA7E-E295-B9B3-A39B0E7A1224}"/>
              </a:ext>
            </a:extLst>
          </p:cNvPr>
          <p:cNvSpPr>
            <a:spLocks noGrp="1"/>
          </p:cNvSpPr>
          <p:nvPr>
            <p:ph type="sldNum" sz="quarter" idx="3"/>
          </p:nvPr>
        </p:nvSpPr>
        <p:spPr>
          <a:xfrm>
            <a:off x="4023992" y="9721107"/>
            <a:ext cx="3078428" cy="513507"/>
          </a:xfrm>
          <a:prstGeom prst="rect">
            <a:avLst/>
          </a:prstGeom>
        </p:spPr>
        <p:txBody>
          <a:bodyPr vert="horz" lIns="94668" tIns="47334" rIns="94668" bIns="47334" rtlCol="0" anchor="b"/>
          <a:lstStyle>
            <a:lvl1pPr algn="r">
              <a:defRPr sz="1200"/>
            </a:lvl1pPr>
          </a:lstStyle>
          <a:p>
            <a:fld id="{EA0BDBA3-8759-465D-955F-7DE0CC080078}" type="slidenum">
              <a:rPr kumimoji="1" lang="ja-JP" altLang="en-US" smtClean="0"/>
              <a:t>‹#›</a:t>
            </a:fld>
            <a:endParaRPr kumimoji="1" lang="ja-JP" altLang="en-US"/>
          </a:p>
        </p:txBody>
      </p:sp>
    </p:spTree>
    <p:extLst>
      <p:ext uri="{BB962C8B-B14F-4D97-AF65-F5344CB8AC3E}">
        <p14:creationId xmlns:p14="http://schemas.microsoft.com/office/powerpoint/2010/main" val="3226809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4668" tIns="47334" rIns="94668" bIns="47334" rtlCol="0"/>
          <a:lstStyle>
            <a:lvl1pPr algn="r">
              <a:defRPr sz="1200"/>
            </a:lvl1pPr>
          </a:lstStyle>
          <a:p>
            <a:fld id="{A1168262-6BB0-6C4E-AB65-3AB85CB80966}" type="datetimeFigureOut">
              <a:rPr lang="en-US" smtClean="0"/>
              <a:t>1/31/2024</a:t>
            </a:fld>
            <a:endParaRPr 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68" tIns="47334" rIns="94668" bIns="47334" rtlCol="0" anchor="ctr"/>
          <a:lstStyle/>
          <a:p>
            <a:endParaRPr 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4668" tIns="47334" rIns="94668" bIns="47334"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68" tIns="47334" rIns="94668" bIns="47334"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68" tIns="47334" rIns="94668" bIns="47334" rtlCol="0" anchor="b"/>
          <a:lstStyle>
            <a:lvl1pPr algn="r">
              <a:defRPr sz="1200"/>
            </a:lvl1pPr>
          </a:lstStyle>
          <a:p>
            <a:fld id="{9F8653C3-3C0B-844F-8CD5-C198ADA012D4}" type="slidenum">
              <a:rPr lang="en-US" smtClean="0"/>
              <a:t>‹#›</a:t>
            </a:fld>
            <a:endParaRPr lang="en-US"/>
          </a:p>
        </p:txBody>
      </p:sp>
    </p:spTree>
    <p:extLst>
      <p:ext uri="{BB962C8B-B14F-4D97-AF65-F5344CB8AC3E}">
        <p14:creationId xmlns:p14="http://schemas.microsoft.com/office/powerpoint/2010/main" val="16586833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0</a:t>
            </a:fld>
            <a:endParaRPr lang="en-US"/>
          </a:p>
        </p:txBody>
      </p:sp>
    </p:spTree>
    <p:extLst>
      <p:ext uri="{BB962C8B-B14F-4D97-AF65-F5344CB8AC3E}">
        <p14:creationId xmlns:p14="http://schemas.microsoft.com/office/powerpoint/2010/main" val="393451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過失とは、看護職が負っている注意義務に違反することです。</a:t>
            </a:r>
          </a:p>
          <a:p>
            <a:r>
              <a:rPr kumimoji="1" lang="ja-JP" altLang="en-US" dirty="0">
                <a:solidFill>
                  <a:schemeClr val="tx1"/>
                </a:solidFill>
              </a:rPr>
              <a:t>具体的には、注意すれば危険な結果の発生が予見できたのに予見しなかった場合や、危険な結果の発生を回避できたのに結果の発生を回避する措置をとらない場合などが注意義務違反にあたります。</a:t>
            </a:r>
          </a:p>
          <a:p>
            <a:r>
              <a:rPr kumimoji="1" lang="ja-JP" altLang="en-US" dirty="0">
                <a:solidFill>
                  <a:schemeClr val="tx1"/>
                </a:solidFill>
              </a:rPr>
              <a:t>例えば、ふらつきがある患者さんだとわかっていたにも関わらず、転倒防止対策を実施しなかったり、精神が不安定で自殺を示唆する人に自殺防止対策をとらなかったりすると過失ありと判断されること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9</a:t>
            </a:fld>
            <a:endParaRPr lang="en-US"/>
          </a:p>
        </p:txBody>
      </p:sp>
    </p:spTree>
    <p:extLst>
      <p:ext uri="{BB962C8B-B14F-4D97-AF65-F5344CB8AC3E}">
        <p14:creationId xmlns:p14="http://schemas.microsoft.com/office/powerpoint/2010/main" val="177356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次に、医療事故における民事責任の根拠法、つまりはどのような理由で民事責任を負ってしまうのかを説明します。</a:t>
            </a:r>
          </a:p>
          <a:p>
            <a:r>
              <a:rPr kumimoji="1" lang="ja-JP" altLang="en-US" dirty="0">
                <a:solidFill>
                  <a:schemeClr val="tx1"/>
                </a:solidFill>
              </a:rPr>
              <a:t>根拠法は大きく</a:t>
            </a:r>
            <a:r>
              <a:rPr kumimoji="1" lang="en-US" altLang="ja-JP" dirty="0">
                <a:solidFill>
                  <a:schemeClr val="tx1"/>
                </a:solidFill>
              </a:rPr>
              <a:t>2</a:t>
            </a:r>
            <a:r>
              <a:rPr kumimoji="1" lang="ja-JP" altLang="en-US" dirty="0">
                <a:solidFill>
                  <a:schemeClr val="tx1"/>
                </a:solidFill>
              </a:rPr>
              <a:t>つあります。</a:t>
            </a:r>
          </a:p>
          <a:p>
            <a:r>
              <a:rPr kumimoji="1" lang="en-US" altLang="ja-JP" dirty="0">
                <a:solidFill>
                  <a:schemeClr val="tx1"/>
                </a:solidFill>
              </a:rPr>
              <a:t>1</a:t>
            </a:r>
            <a:r>
              <a:rPr kumimoji="1" lang="ja-JP" altLang="en-US" dirty="0">
                <a:solidFill>
                  <a:schemeClr val="tx1"/>
                </a:solidFill>
              </a:rPr>
              <a:t>つ目は、民法</a:t>
            </a:r>
            <a:r>
              <a:rPr kumimoji="1" lang="en-US" altLang="ja-JP" dirty="0">
                <a:solidFill>
                  <a:schemeClr val="tx1"/>
                </a:solidFill>
              </a:rPr>
              <a:t>415</a:t>
            </a:r>
            <a:r>
              <a:rPr kumimoji="1" lang="ja-JP" altLang="en-US" dirty="0">
                <a:solidFill>
                  <a:schemeClr val="tx1"/>
                </a:solidFill>
              </a:rPr>
              <a:t>条　債務不履行に基づく損害賠償請求で、</a:t>
            </a:r>
          </a:p>
          <a:p>
            <a:r>
              <a:rPr kumimoji="1" lang="en-US" altLang="ja-JP" dirty="0">
                <a:solidFill>
                  <a:schemeClr val="tx1"/>
                </a:solidFill>
              </a:rPr>
              <a:t>2</a:t>
            </a:r>
            <a:r>
              <a:rPr kumimoji="1" lang="ja-JP" altLang="en-US" dirty="0">
                <a:solidFill>
                  <a:schemeClr val="tx1"/>
                </a:solidFill>
              </a:rPr>
              <a:t>つ目は、民法</a:t>
            </a:r>
            <a:r>
              <a:rPr kumimoji="1" lang="en-US" altLang="ja-JP" dirty="0">
                <a:solidFill>
                  <a:schemeClr val="tx1"/>
                </a:solidFill>
              </a:rPr>
              <a:t>709</a:t>
            </a:r>
            <a:r>
              <a:rPr kumimoji="1" lang="ja-JP" altLang="en-US" dirty="0">
                <a:solidFill>
                  <a:schemeClr val="tx1"/>
                </a:solidFill>
              </a:rPr>
              <a:t>条　不法行為に基づく損害賠償請求です。医療における不法行為は「過失がある」、「損害の発生がある」、「過失と損害の発生に相当因果関係がある」の</a:t>
            </a:r>
            <a:r>
              <a:rPr kumimoji="1" lang="en-US" altLang="ja-JP" dirty="0">
                <a:solidFill>
                  <a:schemeClr val="tx1"/>
                </a:solidFill>
              </a:rPr>
              <a:t>3</a:t>
            </a:r>
            <a:r>
              <a:rPr kumimoji="1" lang="ja-JP" altLang="en-US" dirty="0">
                <a:solidFill>
                  <a:schemeClr val="tx1"/>
                </a:solidFill>
              </a:rPr>
              <a:t>つが揃うと成立します。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10</a:t>
            </a:fld>
            <a:endParaRPr lang="en-US"/>
          </a:p>
        </p:txBody>
      </p:sp>
    </p:spTree>
    <p:extLst>
      <p:ext uri="{BB962C8B-B14F-4D97-AF65-F5344CB8AC3E}">
        <p14:creationId xmlns:p14="http://schemas.microsoft.com/office/powerpoint/2010/main" val="120289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latin typeface="+mn-ea"/>
                <a:ea typeface="+mn-ea"/>
                <a:cs typeface="Times New Roman" panose="02020603050405020304" pitchFamily="18" charset="0"/>
              </a:rPr>
              <a:t>賠償金の支払いは、勤務先が対応してくれると考えていませんか。</a:t>
            </a:r>
          </a:p>
          <a:p>
            <a:pPr algn="just"/>
            <a:r>
              <a:rPr lang="ja-JP" altLang="ja-JP" kern="100" dirty="0">
                <a:latin typeface="+mn-ea"/>
                <a:ea typeface="+mn-ea"/>
                <a:cs typeface="Times New Roman" panose="02020603050405020304" pitchFamily="18" charset="0"/>
              </a:rPr>
              <a:t>看護業務に起因した事故に基づいて看護職個人に直接損害賠償請求される可能性があります。</a:t>
            </a:r>
          </a:p>
          <a:p>
            <a:pPr algn="just"/>
            <a:r>
              <a:rPr lang="ja-JP" altLang="ja-JP" kern="100" dirty="0">
                <a:latin typeface="+mn-ea"/>
                <a:ea typeface="+mn-ea"/>
                <a:cs typeface="Times New Roman" panose="02020603050405020304" pitchFamily="18" charset="0"/>
              </a:rPr>
              <a:t>近年では、勤務先が患者さんに対して一旦は賠償金をお支払いした後に、医療事故に関わった看護職個人に民法</a:t>
            </a:r>
            <a:r>
              <a:rPr lang="en-US" altLang="ja-JP" kern="100" dirty="0">
                <a:latin typeface="+mn-ea"/>
                <a:ea typeface="+mn-ea"/>
                <a:cs typeface="Times New Roman" panose="02020603050405020304" pitchFamily="18" charset="0"/>
              </a:rPr>
              <a:t>715</a:t>
            </a:r>
            <a:r>
              <a:rPr lang="ja-JP" altLang="ja-JP" kern="100" dirty="0">
                <a:latin typeface="+mn-ea"/>
                <a:ea typeface="+mn-ea"/>
                <a:cs typeface="Times New Roman" panose="02020603050405020304" pitchFamily="18" charset="0"/>
              </a:rPr>
              <a:t>条第</a:t>
            </a:r>
            <a:r>
              <a:rPr lang="en-US" altLang="ja-JP" kern="100" dirty="0">
                <a:latin typeface="+mn-ea"/>
                <a:ea typeface="+mn-ea"/>
                <a:cs typeface="Times New Roman" panose="02020603050405020304" pitchFamily="18" charset="0"/>
              </a:rPr>
              <a:t>3</a:t>
            </a:r>
            <a:r>
              <a:rPr lang="ja-JP" altLang="ja-JP" kern="100" dirty="0">
                <a:latin typeface="+mn-ea"/>
                <a:ea typeface="+mn-ea"/>
                <a:cs typeface="Times New Roman" panose="02020603050405020304" pitchFamily="18" charset="0"/>
              </a:rPr>
              <a:t>項で定められている「求償権の行使」をもとに勤務先が支払った賠償金の一部の支払いを求めるという事例が発生しています。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11</a:t>
            </a:fld>
            <a:endParaRPr lang="en-US"/>
          </a:p>
        </p:txBody>
      </p:sp>
    </p:spTree>
    <p:extLst>
      <p:ext uri="{BB962C8B-B14F-4D97-AF65-F5344CB8AC3E}">
        <p14:creationId xmlns:p14="http://schemas.microsoft.com/office/powerpoint/2010/main" val="74230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12</a:t>
            </a:fld>
            <a:endParaRPr lang="en-US"/>
          </a:p>
        </p:txBody>
      </p:sp>
    </p:spTree>
    <p:extLst>
      <p:ext uri="{BB962C8B-B14F-4D97-AF65-F5344CB8AC3E}">
        <p14:creationId xmlns:p14="http://schemas.microsoft.com/office/powerpoint/2010/main" val="182466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latin typeface="+mn-ea"/>
                <a:ea typeface="+mn-ea"/>
                <a:cs typeface="Times New Roman" panose="02020603050405020304" pitchFamily="18" charset="0"/>
              </a:rPr>
              <a:t>具体的にどのようなトラブルが考えられるか想定事故例を基に考えてみましょう。</a:t>
            </a:r>
          </a:p>
          <a:p>
            <a:pPr algn="just"/>
            <a:r>
              <a:rPr lang="ja-JP" altLang="ja-JP" kern="100" dirty="0">
                <a:latin typeface="+mn-ea"/>
                <a:ea typeface="+mn-ea"/>
                <a:cs typeface="Times New Roman" panose="02020603050405020304" pitchFamily="18" charset="0"/>
              </a:rPr>
              <a:t>高額の賠償請求となりかねない患者さんに身体障害を負わせてしまった、対人事故を想定した事例で見てみましょう。</a:t>
            </a:r>
          </a:p>
          <a:p>
            <a:pPr algn="just"/>
            <a:r>
              <a:rPr lang="ja-JP" altLang="ja-JP" kern="100" dirty="0">
                <a:latin typeface="+mn-ea"/>
                <a:ea typeface="+mn-ea"/>
                <a:cs typeface="Times New Roman" panose="02020603050405020304" pitchFamily="18" charset="0"/>
              </a:rPr>
              <a:t>例えば、助産師が関わった分娩時に、医療ミスが発生し、新生児に重度の後遺障害が残存したため、患者さん側が医療機関側に損害賠償請求を提起した場合。その後、医療機関側は、関わった助産師にも過失があったとして、助産師にも高額な賠償金の負担を求める可能性もあります。</a:t>
            </a:r>
            <a:endParaRPr lang="en-US" altLang="ja-JP" kern="100" dirty="0">
              <a:latin typeface="+mn-ea"/>
              <a:ea typeface="+mn-ea"/>
              <a:cs typeface="Times New Roman" panose="02020603050405020304" pitchFamily="18" charset="0"/>
            </a:endParaRPr>
          </a:p>
          <a:p>
            <a:pPr algn="just"/>
            <a:r>
              <a:rPr lang="ja-JP" altLang="ja-JP" kern="100" dirty="0">
                <a:latin typeface="+mn-ea"/>
                <a:ea typeface="+mn-ea"/>
                <a:cs typeface="Times New Roman" panose="02020603050405020304" pitchFamily="18" charset="0"/>
              </a:rPr>
              <a:t>また、特定行為である気管カニューレの交換時に気管カニューレを抜去した後、患者さんがむせこんでしまい、再装着できなくなり、その後の気道確保も遅れ、患者さんが死亡した場合。遺族が看護師と所属施設双方に高額な損害賠償請求をする可能性もあります。</a:t>
            </a:r>
          </a:p>
          <a:p>
            <a:pPr algn="just"/>
            <a:r>
              <a:rPr lang="ja-JP" altLang="ja-JP" kern="100" dirty="0">
                <a:latin typeface="+mn-ea"/>
                <a:ea typeface="+mn-ea"/>
                <a:cs typeface="Times New Roman" panose="02020603050405020304" pitchFamily="18" charset="0"/>
              </a:rPr>
              <a:t>さらに、救急で運ばれてきた患者さんが死亡し、遺族が所属施設と関わった看護職全員に賠償請求を行った場合。所属施設は、弁護士へ支払った訴訟着手金の一部の負担を各看護職に求める可能性もあります。</a:t>
            </a:r>
            <a:endParaRPr lang="en-US" altLang="ja-JP" kern="100" dirty="0">
              <a:latin typeface="+mn-ea"/>
              <a:ea typeface="+mn-ea"/>
              <a:cs typeface="Times New Roman" panose="02020603050405020304" pitchFamily="18" charset="0"/>
            </a:endParaRPr>
          </a:p>
          <a:p>
            <a:pPr algn="just"/>
            <a:r>
              <a:rPr lang="ja-JP" altLang="ja-JP" kern="100" dirty="0">
                <a:latin typeface="+mn-ea"/>
                <a:ea typeface="+mn-ea"/>
                <a:cs typeface="Times New Roman" panose="02020603050405020304" pitchFamily="18" charset="0"/>
              </a:rPr>
              <a:t>患者さんをはじめとする他人の財物（ざいぶつ）を壊してしまった等の対物事故は注意していても、物の破損等はなかなか防ぐことができないのが実情です。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13</a:t>
            </a:fld>
            <a:endParaRPr lang="en-US"/>
          </a:p>
        </p:txBody>
      </p:sp>
    </p:spTree>
    <p:extLst>
      <p:ext uri="{BB962C8B-B14F-4D97-AF65-F5344CB8AC3E}">
        <p14:creationId xmlns:p14="http://schemas.microsoft.com/office/powerpoint/2010/main" val="257781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ja-JP" kern="100" dirty="0">
                <a:latin typeface="+mn-ea"/>
                <a:ea typeface="+mn-ea"/>
                <a:cs typeface="Times New Roman" panose="02020603050405020304" pitchFamily="18" charset="0"/>
              </a:rPr>
              <a:t>看護職を取り巻くリスクは、複雑に、多様に、そして、直接的になっています。</a:t>
            </a:r>
          </a:p>
          <a:p>
            <a:pPr algn="l"/>
            <a:r>
              <a:rPr lang="ja-JP" altLang="ja-JP" kern="100" dirty="0">
                <a:latin typeface="+mn-ea"/>
                <a:ea typeface="+mn-ea"/>
                <a:cs typeface="Times New Roman" panose="02020603050405020304" pitchFamily="18" charset="0"/>
              </a:rPr>
              <a:t>お示しする</a:t>
            </a:r>
            <a:r>
              <a:rPr lang="en-US" altLang="ja-JP" kern="100" dirty="0">
                <a:latin typeface="+mn-ea"/>
                <a:ea typeface="+mn-ea"/>
                <a:cs typeface="Times New Roman" panose="02020603050405020304" pitchFamily="18" charset="0"/>
              </a:rPr>
              <a:t>3</a:t>
            </a:r>
            <a:r>
              <a:rPr lang="ja-JP" altLang="ja-JP" kern="100" dirty="0">
                <a:latin typeface="+mn-ea"/>
                <a:ea typeface="+mn-ea"/>
                <a:cs typeface="Times New Roman" panose="02020603050405020304" pitchFamily="18" charset="0"/>
              </a:rPr>
              <a:t>つのリスクについて十分に備えることができているか、ご確認ください。</a:t>
            </a:r>
          </a:p>
          <a:p>
            <a:pPr algn="l"/>
            <a:r>
              <a:rPr lang="ja-JP" altLang="ja-JP" kern="100" dirty="0">
                <a:latin typeface="+mn-ea"/>
                <a:ea typeface="+mn-ea"/>
                <a:cs typeface="Times New Roman" panose="02020603050405020304" pitchFamily="18" charset="0"/>
              </a:rPr>
              <a:t>いかがでしたか。</a:t>
            </a:r>
            <a:r>
              <a:rPr lang="en-US" altLang="ja-JP" kern="100" dirty="0">
                <a:latin typeface="+mn-ea"/>
                <a:ea typeface="+mn-ea"/>
                <a:cs typeface="Times New Roman" panose="02020603050405020304" pitchFamily="18" charset="0"/>
              </a:rPr>
              <a:t>3</a:t>
            </a:r>
            <a:r>
              <a:rPr lang="ja-JP" altLang="ja-JP" kern="100" dirty="0">
                <a:latin typeface="+mn-ea"/>
                <a:ea typeface="+mn-ea"/>
                <a:cs typeface="Times New Roman" panose="02020603050405020304" pitchFamily="18" charset="0"/>
              </a:rPr>
              <a:t>つのリスクはいずれも高額な賠償金等の請求につながる可能性があります。</a:t>
            </a:r>
          </a:p>
          <a:p>
            <a:pPr algn="l"/>
            <a:r>
              <a:rPr lang="ja-JP" altLang="ja-JP" kern="100" dirty="0">
                <a:latin typeface="+mn-ea"/>
                <a:ea typeface="+mn-ea"/>
                <a:cs typeface="Times New Roman" panose="02020603050405020304" pitchFamily="18" charset="0"/>
              </a:rPr>
              <a:t>日々の業務を安心して行うため、看護職個人として損害賠償のリスクを把握し、備えておくことが大切です。</a:t>
            </a:r>
          </a:p>
          <a:p>
            <a:pPr algn="l"/>
            <a:r>
              <a:rPr lang="ja-JP" altLang="ja-JP" kern="100" dirty="0">
                <a:latin typeface="+mn-ea"/>
                <a:ea typeface="+mn-ea"/>
                <a:cs typeface="Times New Roman" panose="02020603050405020304" pitchFamily="18" charset="0"/>
              </a:rPr>
              <a:t>その備えの</a:t>
            </a:r>
            <a:r>
              <a:rPr lang="en-US" altLang="ja-JP" kern="100" dirty="0">
                <a:latin typeface="+mn-ea"/>
                <a:ea typeface="+mn-ea"/>
                <a:cs typeface="Times New Roman" panose="02020603050405020304" pitchFamily="18" charset="0"/>
              </a:rPr>
              <a:t>1</a:t>
            </a:r>
            <a:r>
              <a:rPr lang="ja-JP" altLang="ja-JP" kern="100" dirty="0">
                <a:latin typeface="+mn-ea"/>
                <a:ea typeface="+mn-ea"/>
                <a:cs typeface="Times New Roman" panose="02020603050405020304" pitchFamily="18" charset="0"/>
              </a:rPr>
              <a:t>つとして、看護職賠償責任保険制度の加入をご検討ください。</a:t>
            </a:r>
            <a:endParaRPr lang="en-US" altLang="ja-JP" kern="100" dirty="0">
              <a:latin typeface="+mn-ea"/>
              <a:ea typeface="+mn-ea"/>
              <a:cs typeface="Times New Roman" panose="02020603050405020304" pitchFamily="18" charset="0"/>
            </a:endParaRPr>
          </a:p>
          <a:p>
            <a:pPr algn="l"/>
            <a:endParaRPr lang="en-US" altLang="ja-JP" sz="1900"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14</a:t>
            </a:fld>
            <a:endParaRPr lang="en-US"/>
          </a:p>
        </p:txBody>
      </p:sp>
    </p:spTree>
    <p:extLst>
      <p:ext uri="{BB962C8B-B14F-4D97-AF65-F5344CB8AC3E}">
        <p14:creationId xmlns:p14="http://schemas.microsoft.com/office/powerpoint/2010/main" val="1101303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lang="ja-JP" altLang="ja-JP" kern="100" dirty="0">
                <a:latin typeface="+mn-ea"/>
                <a:ea typeface="+mn-ea"/>
                <a:cs typeface="Times New Roman" panose="02020603050405020304" pitchFamily="18" charset="0"/>
              </a:rPr>
              <a:t>日本看護協会の看護職賠償責任保険制度は、国内で最も選ばれており、保険と加入者サービスが一体となった、独自の看護職賠償責任保険制度です。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15</a:t>
            </a:fld>
            <a:endParaRPr lang="en-US"/>
          </a:p>
        </p:txBody>
      </p:sp>
    </p:spTree>
    <p:extLst>
      <p:ext uri="{BB962C8B-B14F-4D97-AF65-F5344CB8AC3E}">
        <p14:creationId xmlns:p14="http://schemas.microsoft.com/office/powerpoint/2010/main" val="242994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lang="ja-JP" altLang="ja-JP" kern="100" dirty="0">
                <a:latin typeface="+mn-ea"/>
                <a:ea typeface="+mn-ea"/>
                <a:cs typeface="Times New Roman" panose="02020603050405020304" pitchFamily="18" charset="0"/>
              </a:rPr>
              <a:t>会員の皆さんが安心して看護の専門職としての役割発揮ができるよう、本保険制度の活用をご検討ください。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16</a:t>
            </a:fld>
            <a:endParaRPr lang="en-US"/>
          </a:p>
        </p:txBody>
      </p:sp>
    </p:spTree>
    <p:extLst>
      <p:ext uri="{BB962C8B-B14F-4D97-AF65-F5344CB8AC3E}">
        <p14:creationId xmlns:p14="http://schemas.microsoft.com/office/powerpoint/2010/main" val="99806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ea"/>
                <a:ea typeface="+mn-ea"/>
                <a:cs typeface="Times New Roman" panose="02020603050405020304" pitchFamily="18" charset="0"/>
              </a:rPr>
              <a:t>私たち看護職は、保健師助産師看護師法において規定された免許によって看護を実践する権限を与えられた者であり、関連する法令を遵守し、自己の責任と能力の範囲内で看護を実践する必要があります。</a:t>
            </a:r>
            <a:endParaRPr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9F8653C3-3C0B-844F-8CD5-C198ADA012D4}" type="slidenum">
              <a:rPr lang="en-US" smtClean="0"/>
              <a:t>1</a:t>
            </a:fld>
            <a:endParaRPr lang="en-US"/>
          </a:p>
        </p:txBody>
      </p:sp>
    </p:spTree>
    <p:extLst>
      <p:ext uri="{BB962C8B-B14F-4D97-AF65-F5344CB8AC3E}">
        <p14:creationId xmlns:p14="http://schemas.microsoft.com/office/powerpoint/2010/main" val="406128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latin typeface="+mn-ea"/>
                <a:ea typeface="+mn-ea"/>
                <a:cs typeface="Times New Roman" panose="02020603050405020304" pitchFamily="18" charset="0"/>
              </a:rPr>
              <a:t>本会の「看護職の倫理綱領」では、看護の実践について専門職として引き受ける責任の範囲を明示しています。</a:t>
            </a:r>
          </a:p>
          <a:p>
            <a:pPr algn="just"/>
            <a:r>
              <a:rPr lang="ja-JP" altLang="ja-JP" kern="100" dirty="0">
                <a:latin typeface="+mn-ea"/>
                <a:ea typeface="+mn-ea"/>
                <a:cs typeface="Times New Roman" panose="02020603050405020304" pitchFamily="18" charset="0"/>
              </a:rPr>
              <a:t>現在、高齢化の進展や医療・看護の高度化が進む中、国民のいのち・暮らし・尊厳をまもる私たちの役割や活動の場はより一層広がっています。</a:t>
            </a:r>
          </a:p>
          <a:p>
            <a:pPr algn="just"/>
            <a:r>
              <a:rPr lang="ja-JP" altLang="ja-JP" kern="100" dirty="0">
                <a:latin typeface="+mn-ea"/>
                <a:ea typeface="+mn-ea"/>
                <a:cs typeface="Times New Roman" panose="02020603050405020304" pitchFamily="18" charset="0"/>
              </a:rPr>
              <a:t>同時に私たちを取り巻くリスクは複雑化・多様化し、時として直接責任を問われることもあります。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F8653C3-3C0B-844F-8CD5-C198ADA012D4}" type="slidenum">
              <a:rPr lang="en-US" smtClean="0"/>
              <a:t>2</a:t>
            </a:fld>
            <a:endParaRPr lang="en-US"/>
          </a:p>
        </p:txBody>
      </p:sp>
    </p:spTree>
    <p:extLst>
      <p:ext uri="{BB962C8B-B14F-4D97-AF65-F5344CB8AC3E}">
        <p14:creationId xmlns:p14="http://schemas.microsoft.com/office/powerpoint/2010/main" val="164743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latin typeface="+mn-ea"/>
                <a:ea typeface="+mn-ea"/>
                <a:cs typeface="Times New Roman" panose="02020603050405020304" pitchFamily="18" charset="0"/>
              </a:rPr>
              <a:t>例えば、医療機関で起こる医療事故の約</a:t>
            </a:r>
            <a:r>
              <a:rPr lang="en-US" altLang="ja-JP" kern="100" dirty="0">
                <a:latin typeface="+mn-ea"/>
                <a:ea typeface="+mn-ea"/>
                <a:cs typeface="Times New Roman" panose="02020603050405020304" pitchFamily="18" charset="0"/>
              </a:rPr>
              <a:t>43.4</a:t>
            </a:r>
            <a:r>
              <a:rPr lang="ja-JP" altLang="ja-JP" kern="100" dirty="0">
                <a:latin typeface="+mn-ea"/>
                <a:ea typeface="+mn-ea"/>
                <a:cs typeface="Times New Roman" panose="02020603050405020304" pitchFamily="18" charset="0"/>
              </a:rPr>
              <a:t>％は看護職によるものと報告されており、医療訴訟は新規で年間</a:t>
            </a:r>
            <a:r>
              <a:rPr lang="en-US" altLang="ja-JP" kern="100" dirty="0">
                <a:latin typeface="+mn-ea"/>
                <a:ea typeface="+mn-ea"/>
                <a:cs typeface="Times New Roman" panose="02020603050405020304" pitchFamily="18" charset="0"/>
              </a:rPr>
              <a:t>758</a:t>
            </a:r>
            <a:r>
              <a:rPr lang="ja-JP" altLang="ja-JP" kern="100" dirty="0">
                <a:latin typeface="+mn-ea"/>
                <a:ea typeface="+mn-ea"/>
                <a:cs typeface="Times New Roman" panose="02020603050405020304" pitchFamily="18" charset="0"/>
              </a:rPr>
              <a:t>件にのぼり、平均審理期間は約</a:t>
            </a:r>
            <a:r>
              <a:rPr lang="en-US" altLang="ja-JP" kern="100" dirty="0">
                <a:latin typeface="+mn-ea"/>
                <a:ea typeface="+mn-ea"/>
                <a:cs typeface="Times New Roman" panose="02020603050405020304" pitchFamily="18" charset="0"/>
              </a:rPr>
              <a:t>26.7</a:t>
            </a:r>
            <a:r>
              <a:rPr lang="ja-JP" altLang="ja-JP" kern="100" dirty="0">
                <a:latin typeface="+mn-ea"/>
                <a:ea typeface="+mn-ea"/>
                <a:cs typeface="Times New Roman" panose="02020603050405020304" pitchFamily="18" charset="0"/>
              </a:rPr>
              <a:t>カ月といわれています。</a:t>
            </a:r>
          </a:p>
          <a:p>
            <a:pPr algn="just"/>
            <a:r>
              <a:rPr lang="ja-JP" altLang="ja-JP" kern="100" dirty="0">
                <a:latin typeface="+mn-ea"/>
                <a:ea typeface="+mn-ea"/>
                <a:cs typeface="Times New Roman" panose="02020603050405020304" pitchFamily="18" charset="0"/>
              </a:rPr>
              <a:t>ほかに近年は暴力やハラスメントなどを半数以上の人が経験しています。</a:t>
            </a:r>
          </a:p>
          <a:p>
            <a:pPr algn="just"/>
            <a:r>
              <a:rPr lang="ja-JP" altLang="ja-JP" kern="100" dirty="0">
                <a:latin typeface="+mn-ea"/>
                <a:ea typeface="+mn-ea"/>
                <a:cs typeface="Times New Roman" panose="02020603050405020304" pitchFamily="18" charset="0"/>
              </a:rPr>
              <a:t>医療事故のみならず、さまざまなリスクについて看護職は、いつ遭遇するか予測できません。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3</a:t>
            </a:fld>
            <a:endParaRPr lang="en-US"/>
          </a:p>
        </p:txBody>
      </p:sp>
    </p:spTree>
    <p:extLst>
      <p:ext uri="{BB962C8B-B14F-4D97-AF65-F5344CB8AC3E}">
        <p14:creationId xmlns:p14="http://schemas.microsoft.com/office/powerpoint/2010/main" val="245044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kern="100" dirty="0">
                <a:latin typeface="+mn-ea"/>
                <a:ea typeface="+mn-ea"/>
                <a:cs typeface="Times New Roman" panose="02020603050405020304" pitchFamily="18" charset="0"/>
              </a:rPr>
              <a:t>医療訴訟は、自身がいくら気を付けていても訴えられる可能性があります。訴えられた場合は判決にかかわらず、経済的にも精神的にも受けるダメージが大きく、時間的損失も発生します。</a:t>
            </a:r>
          </a:p>
          <a:p>
            <a:pPr algn="just"/>
            <a:r>
              <a:rPr lang="ja-JP" altLang="ja-JP" kern="100" dirty="0">
                <a:latin typeface="+mn-ea"/>
                <a:ea typeface="+mn-ea"/>
                <a:cs typeface="Times New Roman" panose="02020603050405020304" pitchFamily="18" charset="0"/>
              </a:rPr>
              <a:t>賠償責任保険は、そのような、日常生活が一変するほどの大きなリスクに対して、経済的な補償だけでなく、精神的なサポートも受けることができます。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F8653C3-3C0B-844F-8CD5-C198ADA012D4}" type="slidenum">
              <a:rPr lang="en-US" smtClean="0"/>
              <a:t>4</a:t>
            </a:fld>
            <a:endParaRPr lang="en-US"/>
          </a:p>
        </p:txBody>
      </p:sp>
    </p:spTree>
    <p:extLst>
      <p:ext uri="{BB962C8B-B14F-4D97-AF65-F5344CB8AC3E}">
        <p14:creationId xmlns:p14="http://schemas.microsoft.com/office/powerpoint/2010/main" val="76409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kern="100" dirty="0">
                <a:latin typeface="+mn-ea"/>
                <a:ea typeface="+mn-ea"/>
                <a:cs typeface="Times New Roman" panose="02020603050405020304" pitchFamily="18" charset="0"/>
              </a:rPr>
              <a:t>日々の生活を守り、安心して看護業務を行う上で、看護の専門職として、自身のリスクへの備えが十分かを確認しましょう。</a:t>
            </a:r>
          </a:p>
          <a:p>
            <a:pPr algn="just"/>
            <a:r>
              <a:rPr lang="en-US" altLang="ja-JP" sz="1200" kern="100" dirty="0">
                <a:latin typeface="+mn-ea"/>
                <a:ea typeface="+mn-ea"/>
                <a:cs typeface="Times New Roman" panose="02020603050405020304" pitchFamily="18" charset="0"/>
              </a:rPr>
              <a:t> </a:t>
            </a:r>
            <a:endParaRPr lang="ja-JP" altLang="ja-JP" sz="1200" kern="100" dirty="0">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5</a:t>
            </a:fld>
            <a:endParaRPr lang="en-US"/>
          </a:p>
        </p:txBody>
      </p:sp>
    </p:spTree>
    <p:extLst>
      <p:ext uri="{BB962C8B-B14F-4D97-AF65-F5344CB8AC3E}">
        <p14:creationId xmlns:p14="http://schemas.microsoft.com/office/powerpoint/2010/main" val="268829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6</a:t>
            </a:fld>
            <a:endParaRPr lang="en-US"/>
          </a:p>
        </p:txBody>
      </p:sp>
    </p:spTree>
    <p:extLst>
      <p:ext uri="{BB962C8B-B14F-4D97-AF65-F5344CB8AC3E}">
        <p14:creationId xmlns:p14="http://schemas.microsoft.com/office/powerpoint/2010/main" val="192395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kern="100" dirty="0">
                <a:latin typeface="+mn-ea"/>
                <a:ea typeface="+mn-ea"/>
                <a:cs typeface="Times New Roman" panose="02020603050405020304" pitchFamily="18" charset="0"/>
              </a:rPr>
              <a:t>ここでは、看護職が負う可能性がある法的責任について見ていきましょう。</a:t>
            </a:r>
          </a:p>
          <a:p>
            <a:pPr algn="just"/>
            <a:r>
              <a:rPr lang="ja-JP" altLang="en-US" kern="100" dirty="0">
                <a:latin typeface="+mn-ea"/>
                <a:ea typeface="+mn-ea"/>
                <a:cs typeface="Times New Roman" panose="02020603050405020304" pitchFamily="18" charset="0"/>
              </a:rPr>
              <a:t>看護職の法的責任としては「刑事上の責任」、「行政上の責任」、「民事上の責任」の</a:t>
            </a:r>
            <a:r>
              <a:rPr lang="en-US" altLang="ja-JP" kern="100" dirty="0">
                <a:latin typeface="+mn-ea"/>
                <a:ea typeface="+mn-ea"/>
                <a:cs typeface="Times New Roman" panose="02020603050405020304" pitchFamily="18" charset="0"/>
              </a:rPr>
              <a:t>3</a:t>
            </a:r>
            <a:r>
              <a:rPr lang="ja-JP" altLang="en-US" kern="100" dirty="0">
                <a:latin typeface="+mn-ea"/>
                <a:ea typeface="+mn-ea"/>
                <a:cs typeface="Times New Roman" panose="02020603050405020304" pitchFamily="18" charset="0"/>
              </a:rPr>
              <a:t>つがあります。</a:t>
            </a:r>
          </a:p>
          <a:p>
            <a:pPr algn="just"/>
            <a:r>
              <a:rPr lang="ja-JP" altLang="en-US" kern="100" dirty="0">
                <a:latin typeface="+mn-ea"/>
                <a:ea typeface="+mn-ea"/>
                <a:cs typeface="Times New Roman" panose="02020603050405020304" pitchFamily="18" charset="0"/>
              </a:rPr>
              <a:t>ここでは、看護職賠償責任保険に大きく関わる「民事責任」についてご説明します。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7</a:t>
            </a:fld>
            <a:endParaRPr lang="en-US"/>
          </a:p>
        </p:txBody>
      </p:sp>
    </p:spTree>
    <p:extLst>
      <p:ext uri="{BB962C8B-B14F-4D97-AF65-F5344CB8AC3E}">
        <p14:creationId xmlns:p14="http://schemas.microsoft.com/office/powerpoint/2010/main" val="158540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刑事責任や行政責任と異なり、民事責任に関しては、事故に関わる者同士間での責任追及となります。</a:t>
            </a:r>
          </a:p>
          <a:p>
            <a:r>
              <a:rPr kumimoji="1" lang="ja-JP" altLang="en-US" dirty="0">
                <a:solidFill>
                  <a:schemeClr val="tx1"/>
                </a:solidFill>
              </a:rPr>
              <a:t>たとえば、看護職が目を離したすきに患者さんが転倒したという事故が発生した場合、被害者が直接、事業所や看護職に責任を追及します。</a:t>
            </a:r>
          </a:p>
          <a:p>
            <a:r>
              <a:rPr kumimoji="1" lang="ja-JP" altLang="en-US" dirty="0">
                <a:solidFill>
                  <a:schemeClr val="tx1"/>
                </a:solidFill>
              </a:rPr>
              <a:t>その過失 による責任を損害賠償責任といい、自分の損害をお金という形で賠償を受ける場合があります。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F8653C3-3C0B-844F-8CD5-C198ADA012D4}" type="slidenum">
              <a:rPr lang="en-US" smtClean="0"/>
              <a:t>8</a:t>
            </a:fld>
            <a:endParaRPr lang="en-US"/>
          </a:p>
        </p:txBody>
      </p:sp>
    </p:spTree>
    <p:extLst>
      <p:ext uri="{BB962C8B-B14F-4D97-AF65-F5344CB8AC3E}">
        <p14:creationId xmlns:p14="http://schemas.microsoft.com/office/powerpoint/2010/main" val="86878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a:xfrm>
            <a:off x="514350" y="6412447"/>
            <a:ext cx="3086100" cy="228600"/>
          </a:xfrm>
          <a:prstGeom prst="rect">
            <a:avLst/>
          </a:prstGeom>
        </p:spPr>
        <p:txBody>
          <a:bodyPr/>
          <a:lstStyle>
            <a:lvl1pPr>
              <a:defRPr>
                <a:solidFill>
                  <a:srgbClr val="FFFFFF">
                    <a:alpha val="75000"/>
                  </a:srgbClr>
                </a:solidFill>
              </a:defRPr>
            </a:lvl1pPr>
          </a:lstStyle>
          <a:p>
            <a:fld id="{1A2642CB-B0B2-4128-87A4-69F19013D6C0}" type="datetime1">
              <a:rPr lang="en-US" altLang="ja-JP" smtClean="0"/>
              <a:t>1/31/2024</a:t>
            </a:fld>
            <a:endParaRPr lang="en-US" dirty="0"/>
          </a:p>
        </p:txBody>
      </p:sp>
      <p:sp>
        <p:nvSpPr>
          <p:cNvPr id="8" name="Footer Placeholder 7"/>
          <p:cNvSpPr>
            <a:spLocks noGrp="1"/>
          </p:cNvSpPr>
          <p:nvPr>
            <p:ph type="ftr" sz="quarter" idx="11"/>
          </p:nvPr>
        </p:nvSpPr>
        <p:spPr>
          <a:xfrm>
            <a:off x="514350" y="6554697"/>
            <a:ext cx="3771900" cy="228600"/>
          </a:xfrm>
          <a:prstGeom prst="rect">
            <a:avLst/>
          </a:prstGeom>
        </p:spPr>
        <p:txBody>
          <a:bodyPr/>
          <a:lstStyle>
            <a:lvl1pPr>
              <a:defRPr>
                <a:solidFill>
                  <a:srgbClr val="FFFFFF">
                    <a:alpha val="75000"/>
                  </a:srgbClr>
                </a:solidFill>
              </a:defRPr>
            </a:lvl1pPr>
          </a:lstStyle>
          <a:p>
            <a:r>
              <a:rPr lang="en-US"/>
              <a:t>© 2023 Japanese Nursing Association . </a:t>
            </a:r>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pic>
        <p:nvPicPr>
          <p:cNvPr id="5" name="図 4">
            <a:extLst>
              <a:ext uri="{FF2B5EF4-FFF2-40B4-BE49-F238E27FC236}">
                <a16:creationId xmlns:a16="http://schemas.microsoft.com/office/drawing/2014/main" id="{A9E7B675-4B5F-7509-89A4-6BB5140EF502}"/>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4830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スライド番号プレースホルダー 11">
            <a:extLst>
              <a:ext uri="{FF2B5EF4-FFF2-40B4-BE49-F238E27FC236}">
                <a16:creationId xmlns:a16="http://schemas.microsoft.com/office/drawing/2014/main" id="{80CE46BC-7836-66E0-86F4-70CAFEF0888A}"/>
              </a:ext>
            </a:extLst>
          </p:cNvPr>
          <p:cNvSpPr>
            <a:spLocks noGrp="1"/>
          </p:cNvSpPr>
          <p:nvPr>
            <p:ph type="sldNum" sz="quarter" idx="12"/>
          </p:nvPr>
        </p:nvSpPr>
        <p:spPr>
          <a:xfrm>
            <a:off x="6879988" y="5460961"/>
            <a:ext cx="2194560" cy="1397039"/>
          </a:xfrm>
        </p:spPr>
        <p:txBody>
          <a:bodyPr/>
          <a:lstStyle/>
          <a:p>
            <a:fld id="{74FD36B4-A024-1A4E-BFDD-AE9FDFA5FC20}" type="slidenum">
              <a:rPr lang="en-US" smtClean="0"/>
              <a:pPr/>
              <a:t>‹#›</a:t>
            </a:fld>
            <a:endParaRPr lang="en-US" sz="900" dirty="0"/>
          </a:p>
        </p:txBody>
      </p:sp>
      <p:cxnSp>
        <p:nvCxnSpPr>
          <p:cNvPr id="14" name="直線コネクタ 13">
            <a:extLst>
              <a:ext uri="{FF2B5EF4-FFF2-40B4-BE49-F238E27FC236}">
                <a16:creationId xmlns:a16="http://schemas.microsoft.com/office/drawing/2014/main" id="{AA1755F5-A784-3AA9-F519-79B7ADDE04E9}"/>
              </a:ext>
            </a:extLst>
          </p:cNvPr>
          <p:cNvCxnSpPr/>
          <p:nvPr userDrawn="1"/>
        </p:nvCxnSpPr>
        <p:spPr>
          <a:xfrm>
            <a:off x="217843" y="810705"/>
            <a:ext cx="866917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76A9850-3BC1-8204-5213-E19C9EBDA8E8}"/>
              </a:ext>
            </a:extLst>
          </p:cNvPr>
          <p:cNvSpPr txBox="1"/>
          <p:nvPr userDrawn="1"/>
        </p:nvSpPr>
        <p:spPr>
          <a:xfrm>
            <a:off x="5615808" y="6518103"/>
            <a:ext cx="42612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a:solidFill>
                  <a:srgbClr val="0070C0"/>
                </a:solidFill>
                <a:latin typeface="游ゴシック" panose="020B0400000000000000" pitchFamily="50" charset="-128"/>
                <a:ea typeface="游ゴシック" panose="020B0400000000000000" pitchFamily="50" charset="-128"/>
              </a:rPr>
              <a:t>© 2024 </a:t>
            </a:r>
            <a:r>
              <a:rPr lang="en-US" altLang="ja-JP" sz="1200" dirty="0">
                <a:solidFill>
                  <a:srgbClr val="0070C0"/>
                </a:solidFill>
                <a:latin typeface="游ゴシック" panose="020B0400000000000000" pitchFamily="50" charset="-128"/>
                <a:ea typeface="游ゴシック" panose="020B0400000000000000" pitchFamily="50" charset="-128"/>
              </a:rPr>
              <a:t>Japanese Nursing Association . </a:t>
            </a:r>
            <a:endParaRPr lang="en-US" altLang="ja-JP" sz="700" dirty="0">
              <a:solidFill>
                <a:srgbClr val="0070C0"/>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043964F-F3C8-5B87-D3DC-4E49E03E72F7}"/>
              </a:ext>
            </a:extLst>
          </p:cNvPr>
          <p:cNvSpPr/>
          <p:nvPr userDrawn="1"/>
        </p:nvSpPr>
        <p:spPr>
          <a:xfrm>
            <a:off x="0" y="0"/>
            <a:ext cx="9144000" cy="6858000"/>
          </a:xfrm>
          <a:prstGeom prst="rect">
            <a:avLst/>
          </a:prstGeom>
          <a:noFill/>
          <a:ln w="76200">
            <a:solidFill>
              <a:srgbClr val="96C8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7314E8AF-C8B0-5D8B-6884-0F6476ED7FA6}"/>
              </a:ext>
            </a:extLst>
          </p:cNvPr>
          <p:cNvGrpSpPr/>
          <p:nvPr userDrawn="1"/>
        </p:nvGrpSpPr>
        <p:grpSpPr>
          <a:xfrm>
            <a:off x="0" y="-3173"/>
            <a:ext cx="9144000" cy="6861173"/>
            <a:chOff x="0" y="-3173"/>
            <a:chExt cx="9144000" cy="6861173"/>
          </a:xfrm>
          <a:solidFill>
            <a:srgbClr val="96C8FA"/>
          </a:solidFill>
        </p:grpSpPr>
        <p:sp>
          <p:nvSpPr>
            <p:cNvPr id="5" name="直角三角形 4">
              <a:extLst>
                <a:ext uri="{FF2B5EF4-FFF2-40B4-BE49-F238E27FC236}">
                  <a16:creationId xmlns:a16="http://schemas.microsoft.com/office/drawing/2014/main" id="{BF73B96A-D42E-92BC-8CE1-561263E12717}"/>
                </a:ext>
              </a:extLst>
            </p:cNvPr>
            <p:cNvSpPr/>
            <p:nvPr/>
          </p:nvSpPr>
          <p:spPr>
            <a:xfrm>
              <a:off x="0" y="6356351"/>
              <a:ext cx="408247" cy="50164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直角三角形 5">
              <a:extLst>
                <a:ext uri="{FF2B5EF4-FFF2-40B4-BE49-F238E27FC236}">
                  <a16:creationId xmlns:a16="http://schemas.microsoft.com/office/drawing/2014/main" id="{2C6C75D2-5EDA-8726-5EC8-9D765B4175CD}"/>
                </a:ext>
              </a:extLst>
            </p:cNvPr>
            <p:cNvSpPr/>
            <p:nvPr/>
          </p:nvSpPr>
          <p:spPr>
            <a:xfrm rot="10800000">
              <a:off x="8735753" y="-3173"/>
              <a:ext cx="408247" cy="50164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3501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a:xfrm>
            <a:off x="514350" y="6412447"/>
            <a:ext cx="3086100" cy="228600"/>
          </a:xfrm>
          <a:prstGeom prst="rect">
            <a:avLst/>
          </a:prstGeom>
        </p:spPr>
        <p:txBody>
          <a:bodyPr/>
          <a:lstStyle/>
          <a:p>
            <a:fld id="{E2725B29-E746-4F01-B3A4-0120111154B5}" type="datetime1">
              <a:rPr lang="en-US" altLang="ja-JP" smtClean="0"/>
              <a:t>1/31/2024</a:t>
            </a:fld>
            <a:endParaRPr lang="en-US" dirty="0"/>
          </a:p>
        </p:txBody>
      </p:sp>
      <p:sp>
        <p:nvSpPr>
          <p:cNvPr id="6" name="Footer Placeholder 5"/>
          <p:cNvSpPr>
            <a:spLocks noGrp="1"/>
          </p:cNvSpPr>
          <p:nvPr>
            <p:ph type="ftr" sz="quarter" idx="11"/>
          </p:nvPr>
        </p:nvSpPr>
        <p:spPr>
          <a:xfrm>
            <a:off x="514350" y="6554697"/>
            <a:ext cx="3771900" cy="228600"/>
          </a:xfrm>
          <a:prstGeom prst="rect">
            <a:avLst/>
          </a:prstGeom>
        </p:spPr>
        <p:txBody>
          <a:bodyPr/>
          <a:lstStyle/>
          <a:p>
            <a:pPr algn="r"/>
            <a:r>
              <a:rPr lang="en-US" altLang="ja-JP"/>
              <a:t>© 2023 Japanese Nursing Association . </a:t>
            </a:r>
            <a:endParaRPr lang="en-US" altLang="ja-JP" sz="900"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FD36B4-A024-1A4E-BFDD-AE9FDFA5FC20}" type="slidenum">
              <a:rPr lang="en-US" smtClean="0"/>
              <a:pPr/>
              <a:t>‹#›</a:t>
            </a:fld>
            <a:endParaRPr lang="en-US" sz="900"/>
          </a:p>
        </p:txBody>
      </p:sp>
    </p:spTree>
    <p:extLst>
      <p:ext uri="{BB962C8B-B14F-4D97-AF65-F5344CB8AC3E}">
        <p14:creationId xmlns:p14="http://schemas.microsoft.com/office/powerpoint/2010/main" val="258890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514350" y="6412447"/>
            <a:ext cx="3086100" cy="228600"/>
          </a:xfrm>
          <a:prstGeom prst="rect">
            <a:avLst/>
          </a:prstGeom>
        </p:spPr>
        <p:txBody>
          <a:bodyPr/>
          <a:lstStyle>
            <a:lvl1pPr>
              <a:defRPr>
                <a:solidFill>
                  <a:srgbClr val="FFFFFF">
                    <a:alpha val="75000"/>
                  </a:srgbClr>
                </a:solidFill>
              </a:defRPr>
            </a:lvl1pPr>
          </a:lstStyle>
          <a:p>
            <a:fld id="{58B96F8B-1BB3-49A1-AF1A-EAA1DD8DD82C}" type="datetime1">
              <a:rPr lang="en-US" altLang="ja-JP" smtClean="0"/>
              <a:t>1/31/2024</a:t>
            </a:fld>
            <a:endParaRPr lang="en-US" dirty="0"/>
          </a:p>
        </p:txBody>
      </p:sp>
      <p:sp>
        <p:nvSpPr>
          <p:cNvPr id="6" name="Footer Placeholder 5"/>
          <p:cNvSpPr>
            <a:spLocks noGrp="1"/>
          </p:cNvSpPr>
          <p:nvPr>
            <p:ph type="ftr" sz="quarter" idx="11"/>
          </p:nvPr>
        </p:nvSpPr>
        <p:spPr>
          <a:xfrm>
            <a:off x="514350" y="6554697"/>
            <a:ext cx="3771900" cy="228600"/>
          </a:xfrm>
          <a:prstGeom prst="rect">
            <a:avLst/>
          </a:prstGeom>
        </p:spPr>
        <p:txBody>
          <a:bodyPr/>
          <a:lstStyle>
            <a:lvl1pPr>
              <a:defRPr>
                <a:solidFill>
                  <a:srgbClr val="FFFFFF">
                    <a:alpha val="75000"/>
                  </a:srgbClr>
                </a:solidFill>
              </a:defRPr>
            </a:lvl1pPr>
          </a:lstStyle>
          <a:p>
            <a:pPr algn="r"/>
            <a:r>
              <a:rPr lang="en-US" altLang="ja-JP"/>
              <a:t>© 2023 Japanese Nursing Association . </a:t>
            </a:r>
            <a:endParaRPr lang="en-US" altLang="ja-JP" sz="900"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FD36B4-A024-1A4E-BFDD-AE9FDFA5FC20}" type="slidenum">
              <a:rPr lang="en-US" smtClean="0"/>
              <a:pPr/>
              <a:t>‹#›</a:t>
            </a:fld>
            <a:endParaRPr lang="en-US" sz="900"/>
          </a:p>
        </p:txBody>
      </p:sp>
    </p:spTree>
    <p:extLst>
      <p:ext uri="{BB962C8B-B14F-4D97-AF65-F5344CB8AC3E}">
        <p14:creationId xmlns:p14="http://schemas.microsoft.com/office/powerpoint/2010/main" val="10657221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6649169" y="5259564"/>
            <a:ext cx="2194560" cy="1397039"/>
          </a:xfrm>
          <a:prstGeom prst="rect">
            <a:avLst/>
          </a:prstGeom>
        </p:spPr>
        <p:txBody>
          <a:bodyPr vert="horz" lIns="91440" tIns="45720" rIns="91440" bIns="45720" rtlCol="0" anchor="b"/>
          <a:lstStyle>
            <a:lvl1pPr algn="r">
              <a:defRPr sz="2800" b="0">
                <a:ln>
                  <a:noFill/>
                </a:ln>
                <a:solidFill>
                  <a:srgbClr val="0070C0">
                    <a:alpha val="20000"/>
                  </a:srgbClr>
                </a:solidFill>
                <a:latin typeface="+mj-lt"/>
              </a:defRPr>
            </a:lvl1pPr>
          </a:lstStyle>
          <a:p>
            <a:fld id="{74FD36B4-A024-1A4E-BFDD-AE9FDFA5FC20}" type="slidenum">
              <a:rPr lang="en-US" smtClean="0"/>
              <a:pPr/>
              <a:t>‹#›</a:t>
            </a:fld>
            <a:endParaRPr lang="en-US" sz="900" dirty="0"/>
          </a:p>
        </p:txBody>
      </p:sp>
      <p:sp>
        <p:nvSpPr>
          <p:cNvPr id="7" name="Footer Placeholder 4">
            <a:extLst>
              <a:ext uri="{FF2B5EF4-FFF2-40B4-BE49-F238E27FC236}">
                <a16:creationId xmlns:a16="http://schemas.microsoft.com/office/drawing/2014/main" id="{CFA22897-3A8D-EE64-16C9-C3A9D177BF17}"/>
              </a:ext>
            </a:extLst>
          </p:cNvPr>
          <p:cNvSpPr>
            <a:spLocks noGrp="1"/>
          </p:cNvSpPr>
          <p:nvPr>
            <p:ph type="ftr" sz="quarter" idx="3"/>
          </p:nvPr>
        </p:nvSpPr>
        <p:spPr>
          <a:xfrm>
            <a:off x="4097393" y="6298147"/>
            <a:ext cx="3771900" cy="228600"/>
          </a:xfrm>
          <a:prstGeom prst="rect">
            <a:avLst/>
          </a:prstGeom>
          <a:solidFill>
            <a:schemeClr val="bg1"/>
          </a:solidFill>
          <a:ln>
            <a:noFill/>
          </a:ln>
        </p:spPr>
        <p:txBody>
          <a:bodyPr/>
          <a:lstStyle>
            <a:lvl1pPr>
              <a:defRPr sz="1600">
                <a:solidFill>
                  <a:srgbClr val="0070C0">
                    <a:alpha val="75000"/>
                  </a:srgbClr>
                </a:solidFill>
              </a:defRPr>
            </a:lvl1pPr>
          </a:lstStyle>
          <a:p>
            <a:pPr algn="r"/>
            <a:r>
              <a:rPr lang="en-US" altLang="ja-JP" dirty="0"/>
              <a:t>© 2024 Japanese Nursing Association . </a:t>
            </a:r>
            <a:endParaRPr lang="en-US" altLang="ja-JP" sz="800" dirty="0"/>
          </a:p>
        </p:txBody>
      </p:sp>
    </p:spTree>
    <p:extLst>
      <p:ext uri="{BB962C8B-B14F-4D97-AF65-F5344CB8AC3E}">
        <p14:creationId xmlns:p14="http://schemas.microsoft.com/office/powerpoint/2010/main" val="38963472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2" r:id="rId3"/>
    <p:sldLayoutId id="2147483673" r:id="rId4"/>
  </p:sldLayoutIdLst>
  <p:hf hdr="0" ftr="0" dt="0"/>
  <p:txStyles>
    <p:titleStyle>
      <a:lvl1pPr algn="l" defTabSz="914400" rtl="0" eaLnBrk="1" latinLnBrk="0" hangingPunct="1">
        <a:lnSpc>
          <a:spcPct val="90000"/>
        </a:lnSpc>
        <a:spcBef>
          <a:spcPct val="0"/>
        </a:spcBef>
        <a:buNone/>
        <a:defRPr kumimoji="1"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D36CDA3-D5DE-7F3B-9D73-32F4F8079400}"/>
              </a:ext>
            </a:extLst>
          </p:cNvPr>
          <p:cNvSpPr txBox="1"/>
          <p:nvPr/>
        </p:nvSpPr>
        <p:spPr>
          <a:xfrm>
            <a:off x="375979" y="2721114"/>
            <a:ext cx="8392041" cy="707886"/>
          </a:xfrm>
          <a:prstGeom prst="rect">
            <a:avLst/>
          </a:prstGeom>
          <a:noFill/>
        </p:spPr>
        <p:txBody>
          <a:bodyPr wrap="none" rtlCol="0">
            <a:spAutoFit/>
          </a:bodyPr>
          <a:lstStyle/>
          <a:p>
            <a:r>
              <a:rPr kumimoji="1" lang="ja-JP" altLang="en-US" sz="4000" b="1" dirty="0"/>
              <a:t>看護職における賠償責任保険の意義</a:t>
            </a:r>
          </a:p>
        </p:txBody>
      </p:sp>
    </p:spTree>
    <p:extLst>
      <p:ext uri="{BB962C8B-B14F-4D97-AF65-F5344CB8AC3E}">
        <p14:creationId xmlns:p14="http://schemas.microsoft.com/office/powerpoint/2010/main" val="199666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EC50D5F-B9D0-92DE-51CB-96473314AA05}"/>
              </a:ext>
            </a:extLst>
          </p:cNvPr>
          <p:cNvCxnSpPr>
            <a:cxnSpLocks/>
          </p:cNvCxnSpPr>
          <p:nvPr/>
        </p:nvCxnSpPr>
        <p:spPr>
          <a:xfrm>
            <a:off x="782435" y="2582943"/>
            <a:ext cx="7173788"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40C9AF0C-471A-6415-6C89-CFB03424BD7F}"/>
              </a:ext>
            </a:extLst>
          </p:cNvPr>
          <p:cNvCxnSpPr>
            <a:cxnSpLocks/>
          </p:cNvCxnSpPr>
          <p:nvPr/>
        </p:nvCxnSpPr>
        <p:spPr>
          <a:xfrm>
            <a:off x="782435" y="3018147"/>
            <a:ext cx="8059907"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pic>
        <p:nvPicPr>
          <p:cNvPr id="31" name="Picture 4" descr="バツのマークのイラスト「×」">
            <a:extLst>
              <a:ext uri="{FF2B5EF4-FFF2-40B4-BE49-F238E27FC236}">
                <a16:creationId xmlns:a16="http://schemas.microsoft.com/office/drawing/2014/main" id="{C2FC46B5-96AC-294B-E2F7-2F3E3B5026CF}"/>
              </a:ext>
            </a:extLst>
          </p:cNvPr>
          <p:cNvPicPr>
            <a:picLocks noChangeAspect="1" noChangeArrowheads="1"/>
          </p:cNvPicPr>
          <p:nvPr/>
        </p:nvPicPr>
        <p:blipFill>
          <a:blip r:embed="rId3" cstate="print">
            <a:alphaModFix amt="75000"/>
            <a:extLst>
              <a:ext uri="{28A0092B-C50C-407E-A947-70E740481C1C}">
                <a14:useLocalDpi xmlns:a14="http://schemas.microsoft.com/office/drawing/2010/main" val="0"/>
              </a:ext>
            </a:extLst>
          </a:blip>
          <a:srcRect/>
          <a:stretch>
            <a:fillRect/>
          </a:stretch>
        </p:blipFill>
        <p:spPr bwMode="auto">
          <a:xfrm>
            <a:off x="6469114" y="4676002"/>
            <a:ext cx="879977" cy="879977"/>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F0C2F267-571D-0508-B7E3-FBDC651F17C1}"/>
              </a:ext>
            </a:extLst>
          </p:cNvPr>
          <p:cNvSpPr/>
          <p:nvPr/>
        </p:nvSpPr>
        <p:spPr>
          <a:xfrm>
            <a:off x="625714" y="1164025"/>
            <a:ext cx="7817867" cy="560875"/>
          </a:xfrm>
          <a:prstGeom prst="roundRect">
            <a:avLst/>
          </a:prstGeom>
          <a:solidFill>
            <a:srgbClr val="C8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26B2A804-1B39-594F-C264-A285ED237647}"/>
              </a:ext>
            </a:extLst>
          </p:cNvPr>
          <p:cNvPicPr>
            <a:picLocks noChangeAspect="1"/>
          </p:cNvPicPr>
          <p:nvPr/>
        </p:nvPicPr>
        <p:blipFill>
          <a:blip r:embed="rId4"/>
          <a:stretch>
            <a:fillRect/>
          </a:stretch>
        </p:blipFill>
        <p:spPr>
          <a:xfrm>
            <a:off x="2651759" y="3700368"/>
            <a:ext cx="1248508" cy="1811215"/>
          </a:xfrm>
          <a:prstGeom prst="rect">
            <a:avLst/>
          </a:prstGeom>
          <a:solidFill>
            <a:schemeClr val="bg1">
              <a:alpha val="0"/>
            </a:schemeClr>
          </a:solidFill>
        </p:spPr>
      </p:pic>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9</a:t>
            </a:fld>
            <a:endParaRPr lang="en-US" dirty="0">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81295" y="312738"/>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過失（注意義務違反）とは</a:t>
            </a:r>
          </a:p>
        </p:txBody>
      </p:sp>
      <p:sp>
        <p:nvSpPr>
          <p:cNvPr id="3" name="テキスト ボックス 2">
            <a:extLst>
              <a:ext uri="{FF2B5EF4-FFF2-40B4-BE49-F238E27FC236}">
                <a16:creationId xmlns:a16="http://schemas.microsoft.com/office/drawing/2014/main" id="{6E19B5FD-8602-580F-4335-9A0C5BB93FF3}"/>
              </a:ext>
            </a:extLst>
          </p:cNvPr>
          <p:cNvSpPr txBox="1"/>
          <p:nvPr/>
        </p:nvSpPr>
        <p:spPr>
          <a:xfrm>
            <a:off x="625714" y="1224697"/>
            <a:ext cx="7817867" cy="461665"/>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過失とは、看護職が負っている注意義務に違反すること</a:t>
            </a:r>
          </a:p>
        </p:txBody>
      </p:sp>
      <p:sp>
        <p:nvSpPr>
          <p:cNvPr id="12" name="テキスト ボックス 11">
            <a:extLst>
              <a:ext uri="{FF2B5EF4-FFF2-40B4-BE49-F238E27FC236}">
                <a16:creationId xmlns:a16="http://schemas.microsoft.com/office/drawing/2014/main" id="{7F3D5753-696A-602F-9F5C-C911080799A0}"/>
              </a:ext>
            </a:extLst>
          </p:cNvPr>
          <p:cNvSpPr txBox="1"/>
          <p:nvPr/>
        </p:nvSpPr>
        <p:spPr>
          <a:xfrm>
            <a:off x="703964" y="2326938"/>
            <a:ext cx="7340471" cy="369332"/>
          </a:xfrm>
          <a:prstGeom prst="rect">
            <a:avLst/>
          </a:prstGeom>
          <a:noFill/>
        </p:spPr>
        <p:txBody>
          <a:bodyPr wrap="none" rtlCol="0">
            <a:spAutoFit/>
          </a:bodyPr>
          <a:lstStyle/>
          <a:p>
            <a:r>
              <a:rPr kumimoji="1" lang="en-US" altLang="ja-JP" b="1" dirty="0">
                <a:uFill>
                  <a:solidFill>
                    <a:schemeClr val="accent1"/>
                  </a:solidFill>
                </a:uFill>
                <a:latin typeface="游ゴシック" panose="020B0400000000000000" pitchFamily="50" charset="-128"/>
                <a:ea typeface="游ゴシック" panose="020B0400000000000000" pitchFamily="50" charset="-128"/>
              </a:rPr>
              <a:t>1. </a:t>
            </a:r>
            <a:r>
              <a:rPr kumimoji="1" lang="ja-JP" altLang="en-US" b="1" dirty="0">
                <a:uFill>
                  <a:solidFill>
                    <a:schemeClr val="accent1"/>
                  </a:solidFill>
                </a:uFill>
                <a:latin typeface="游ゴシック" panose="020B0400000000000000" pitchFamily="50" charset="-128"/>
                <a:ea typeface="游ゴシック" panose="020B0400000000000000" pitchFamily="50" charset="-128"/>
              </a:rPr>
              <a:t>注意すれば、危険な結果の発生が予見できたのに、予見しなかった</a:t>
            </a:r>
          </a:p>
        </p:txBody>
      </p:sp>
      <p:sp>
        <p:nvSpPr>
          <p:cNvPr id="13" name="テキスト ボックス 12">
            <a:extLst>
              <a:ext uri="{FF2B5EF4-FFF2-40B4-BE49-F238E27FC236}">
                <a16:creationId xmlns:a16="http://schemas.microsoft.com/office/drawing/2014/main" id="{B96D836C-4267-67D9-E4E4-4693F78B136F}"/>
              </a:ext>
            </a:extLst>
          </p:cNvPr>
          <p:cNvSpPr txBox="1"/>
          <p:nvPr/>
        </p:nvSpPr>
        <p:spPr>
          <a:xfrm>
            <a:off x="703964" y="1923892"/>
            <a:ext cx="1947796" cy="400110"/>
          </a:xfrm>
          <a:prstGeom prst="rect">
            <a:avLst/>
          </a:prstGeom>
          <a:noFill/>
        </p:spPr>
        <p:txBody>
          <a:bodyPr wrap="square">
            <a:spAutoFit/>
          </a:bodyPr>
          <a:lstStyle/>
          <a:p>
            <a:r>
              <a:rPr lang="ja-JP" altLang="en-US" sz="2000" dirty="0">
                <a:latin typeface="游ゴシック" panose="020B0400000000000000" pitchFamily="50" charset="-128"/>
                <a:ea typeface="游ゴシック" panose="020B0400000000000000" pitchFamily="50" charset="-128"/>
              </a:rPr>
              <a:t>具体的には</a:t>
            </a:r>
            <a:r>
              <a:rPr lang="en-US" altLang="ja-JP" sz="2000" dirty="0">
                <a:latin typeface="游ゴシック" panose="020B0400000000000000" pitchFamily="50" charset="-128"/>
                <a:ea typeface="游ゴシック" panose="020B0400000000000000" pitchFamily="50" charset="-128"/>
              </a:rPr>
              <a:t>…</a:t>
            </a:r>
            <a:endParaRPr lang="ja-JP" altLang="en-US" sz="2000"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63850172-1B6D-6217-FB65-AEBAA1E7EB49}"/>
              </a:ext>
            </a:extLst>
          </p:cNvPr>
          <p:cNvSpPr txBox="1"/>
          <p:nvPr/>
        </p:nvSpPr>
        <p:spPr>
          <a:xfrm>
            <a:off x="703964" y="2797234"/>
            <a:ext cx="8263801" cy="369332"/>
          </a:xfrm>
          <a:prstGeom prst="rect">
            <a:avLst/>
          </a:prstGeom>
          <a:noFill/>
        </p:spPr>
        <p:txBody>
          <a:bodyPr wrap="none" rtlCol="0">
            <a:spAutoFit/>
          </a:bodyPr>
          <a:lstStyle/>
          <a:p>
            <a:r>
              <a:rPr kumimoji="1" lang="en-US" altLang="ja-JP" b="1" dirty="0">
                <a:uFill>
                  <a:solidFill>
                    <a:schemeClr val="accent1"/>
                  </a:solidFill>
                </a:uFill>
                <a:latin typeface="游ゴシック" panose="020B0400000000000000" pitchFamily="50" charset="-128"/>
                <a:ea typeface="游ゴシック" panose="020B0400000000000000" pitchFamily="50" charset="-128"/>
              </a:rPr>
              <a:t>2. </a:t>
            </a:r>
            <a:r>
              <a:rPr kumimoji="1" lang="ja-JP" altLang="en-US" b="1" dirty="0">
                <a:uFill>
                  <a:solidFill>
                    <a:schemeClr val="accent1"/>
                  </a:solidFill>
                </a:uFill>
                <a:latin typeface="游ゴシック" panose="020B0400000000000000" pitchFamily="50" charset="-128"/>
                <a:ea typeface="游ゴシック" panose="020B0400000000000000" pitchFamily="50" charset="-128"/>
              </a:rPr>
              <a:t>危険な結果の発生を回避できたのに、結果の発生を回避する措置を取らない</a:t>
            </a:r>
          </a:p>
        </p:txBody>
      </p:sp>
      <p:sp>
        <p:nvSpPr>
          <p:cNvPr id="15" name="雲形吹き出し 8">
            <a:extLst>
              <a:ext uri="{FF2B5EF4-FFF2-40B4-BE49-F238E27FC236}">
                <a16:creationId xmlns:a16="http://schemas.microsoft.com/office/drawing/2014/main" id="{7BC6CE64-142F-36AD-26D5-8E9CE3E17052}"/>
              </a:ext>
            </a:extLst>
          </p:cNvPr>
          <p:cNvSpPr/>
          <p:nvPr/>
        </p:nvSpPr>
        <p:spPr>
          <a:xfrm>
            <a:off x="542005" y="3305758"/>
            <a:ext cx="2008176" cy="1030216"/>
          </a:xfrm>
          <a:prstGeom prst="cloudCallout">
            <a:avLst>
              <a:gd name="adj1" fmla="val 59061"/>
              <a:gd name="adj2" fmla="val 26154"/>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23262" numCol="1" spcCol="0" rtlCol="0" fromWordArt="0" anchor="ctr" anchorCtr="0" forceAA="0" compatLnSpc="1">
            <a:prstTxWarp prst="textNoShape">
              <a:avLst/>
            </a:prstTxWarp>
            <a:noAutofit/>
          </a:bodyPr>
          <a:lstStyle/>
          <a:p>
            <a:pPr algn="ctr" defTabSz="844083" fontAlgn="base">
              <a:spcBef>
                <a:spcPct val="0"/>
              </a:spcBef>
              <a:spcAft>
                <a:spcPct val="0"/>
              </a:spcAft>
              <a:defRPr/>
            </a:pPr>
            <a:r>
              <a:rPr kumimoji="1" lang="ja-JP" altLang="en-US" sz="1292" dirty="0">
                <a:solidFill>
                  <a:srgbClr val="000000"/>
                </a:solidFill>
                <a:latin typeface="游ゴシック" panose="020B0400000000000000" pitchFamily="50" charset="-128"/>
                <a:ea typeface="游ゴシック" panose="020B0400000000000000" pitchFamily="50" charset="-128"/>
              </a:rPr>
              <a:t>ふらつきが</a:t>
            </a:r>
            <a:r>
              <a:rPr kumimoji="1" lang="ja-JP" altLang="en-US" sz="1292" i="1" dirty="0">
                <a:solidFill>
                  <a:srgbClr val="000000"/>
                </a:solidFill>
                <a:latin typeface="游ゴシック" panose="020B0400000000000000" pitchFamily="50" charset="-128"/>
                <a:ea typeface="游ゴシック" panose="020B0400000000000000" pitchFamily="50" charset="-128"/>
              </a:rPr>
              <a:t>ある</a:t>
            </a:r>
            <a:r>
              <a:rPr kumimoji="1" lang="ja-JP" altLang="en-US" sz="1292" i="1" dirty="0">
                <a:solidFill>
                  <a:srgbClr val="000000"/>
                </a:solidFill>
                <a:uFill>
                  <a:solidFill>
                    <a:srgbClr val="FF0000"/>
                  </a:solidFill>
                </a:uFill>
                <a:latin typeface="游ゴシック" panose="020B0400000000000000" pitchFamily="50" charset="-128"/>
                <a:ea typeface="游ゴシック" panose="020B0400000000000000" pitchFamily="50" charset="-128"/>
              </a:rPr>
              <a:t>から転倒</a:t>
            </a:r>
            <a:r>
              <a:rPr kumimoji="1" lang="ja-JP" altLang="en-US" sz="1292" i="1" dirty="0">
                <a:solidFill>
                  <a:srgbClr val="000000"/>
                </a:solidFill>
                <a:latin typeface="游ゴシック" panose="020B0400000000000000" pitchFamily="50" charset="-128"/>
                <a:ea typeface="游ゴシック" panose="020B0400000000000000" pitchFamily="50" charset="-128"/>
              </a:rPr>
              <a:t>しそうだな</a:t>
            </a:r>
          </a:p>
        </p:txBody>
      </p:sp>
      <p:sp>
        <p:nvSpPr>
          <p:cNvPr id="16" name="雲形吹き出し 9">
            <a:extLst>
              <a:ext uri="{FF2B5EF4-FFF2-40B4-BE49-F238E27FC236}">
                <a16:creationId xmlns:a16="http://schemas.microsoft.com/office/drawing/2014/main" id="{BDE76840-CAF4-9A98-B91F-783070ADC907}"/>
              </a:ext>
            </a:extLst>
          </p:cNvPr>
          <p:cNvSpPr/>
          <p:nvPr/>
        </p:nvSpPr>
        <p:spPr>
          <a:xfrm>
            <a:off x="351258" y="4419415"/>
            <a:ext cx="2008176" cy="1053906"/>
          </a:xfrm>
          <a:prstGeom prst="cloudCallout">
            <a:avLst>
              <a:gd name="adj1" fmla="val 65953"/>
              <a:gd name="adj2" fmla="val -88260"/>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23262" numCol="1" spcCol="0" rtlCol="0" fromWordArt="0" anchor="ctr" anchorCtr="0" forceAA="0" compatLnSpc="1">
            <a:prstTxWarp prst="textNoShape">
              <a:avLst/>
            </a:prstTxWarp>
            <a:noAutofit/>
          </a:bodyPr>
          <a:lstStyle/>
          <a:p>
            <a:pPr algn="ctr" defTabSz="844083" fontAlgn="base">
              <a:spcBef>
                <a:spcPct val="0"/>
              </a:spcBef>
              <a:spcAft>
                <a:spcPct val="0"/>
              </a:spcAft>
              <a:defRPr/>
            </a:pPr>
            <a:r>
              <a:rPr lang="ja-JP" altLang="en-US" sz="1292" dirty="0">
                <a:solidFill>
                  <a:srgbClr val="000000"/>
                </a:solidFill>
                <a:latin typeface="游ゴシック" panose="020B0400000000000000" pitchFamily="50" charset="-128"/>
                <a:ea typeface="游ゴシック" panose="020B0400000000000000" pitchFamily="50" charset="-128"/>
              </a:rPr>
              <a:t>精神が不安定で</a:t>
            </a:r>
            <a:endParaRPr lang="en-US" altLang="ja-JP" sz="1292" dirty="0">
              <a:solidFill>
                <a:srgbClr val="000000"/>
              </a:solidFill>
              <a:latin typeface="游ゴシック" panose="020B0400000000000000" pitchFamily="50" charset="-128"/>
              <a:ea typeface="游ゴシック" panose="020B0400000000000000" pitchFamily="50" charset="-128"/>
            </a:endParaRPr>
          </a:p>
          <a:p>
            <a:pPr algn="ctr" defTabSz="844083" fontAlgn="base">
              <a:spcBef>
                <a:spcPct val="0"/>
              </a:spcBef>
              <a:spcAft>
                <a:spcPct val="0"/>
              </a:spcAft>
              <a:defRPr/>
            </a:pPr>
            <a:r>
              <a:rPr lang="ja-JP" altLang="en-US" sz="1292" dirty="0">
                <a:solidFill>
                  <a:srgbClr val="000000"/>
                </a:solidFill>
                <a:latin typeface="游ゴシック" panose="020B0400000000000000" pitchFamily="50" charset="-128"/>
                <a:ea typeface="游ゴシック" panose="020B0400000000000000" pitchFamily="50" charset="-128"/>
              </a:rPr>
              <a:t>最近</a:t>
            </a:r>
            <a:r>
              <a:rPr kumimoji="1" lang="ja-JP" altLang="en-US" sz="1292" dirty="0">
                <a:solidFill>
                  <a:srgbClr val="000000"/>
                </a:solidFill>
                <a:latin typeface="游ゴシック" panose="020B0400000000000000" pitchFamily="50" charset="-128"/>
                <a:ea typeface="游ゴシック" panose="020B0400000000000000" pitchFamily="50" charset="-128"/>
              </a:rPr>
              <a:t>自殺を示唆</a:t>
            </a:r>
            <a:endParaRPr kumimoji="1" lang="en-US" altLang="ja-JP" sz="1292" dirty="0">
              <a:solidFill>
                <a:srgbClr val="000000"/>
              </a:solidFill>
              <a:latin typeface="游ゴシック" panose="020B0400000000000000" pitchFamily="50" charset="-128"/>
              <a:ea typeface="游ゴシック" panose="020B0400000000000000" pitchFamily="50" charset="-128"/>
            </a:endParaRPr>
          </a:p>
          <a:p>
            <a:pPr algn="ctr" defTabSz="844083" fontAlgn="base">
              <a:spcBef>
                <a:spcPct val="0"/>
              </a:spcBef>
              <a:spcAft>
                <a:spcPct val="0"/>
              </a:spcAft>
              <a:defRPr/>
            </a:pPr>
            <a:r>
              <a:rPr kumimoji="1" lang="ja-JP" altLang="en-US" sz="1292" dirty="0">
                <a:solidFill>
                  <a:srgbClr val="000000"/>
                </a:solidFill>
                <a:latin typeface="游ゴシック" panose="020B0400000000000000" pitchFamily="50" charset="-128"/>
                <a:ea typeface="游ゴシック" panose="020B0400000000000000" pitchFamily="50" charset="-128"/>
              </a:rPr>
              <a:t>しているな</a:t>
            </a:r>
          </a:p>
        </p:txBody>
      </p:sp>
      <p:pic>
        <p:nvPicPr>
          <p:cNvPr id="22" name="Picture 4" descr="バツのマークのイラスト「×」">
            <a:extLst>
              <a:ext uri="{FF2B5EF4-FFF2-40B4-BE49-F238E27FC236}">
                <a16:creationId xmlns:a16="http://schemas.microsoft.com/office/drawing/2014/main" id="{D5061E4F-775C-66AA-5166-B7C5FE7437A6}"/>
              </a:ext>
            </a:extLst>
          </p:cNvPr>
          <p:cNvPicPr>
            <a:picLocks noChangeAspect="1" noChangeArrowheads="1"/>
          </p:cNvPicPr>
          <p:nvPr/>
        </p:nvPicPr>
        <p:blipFill>
          <a:blip r:embed="rId3" cstate="print">
            <a:alphaModFix amt="75000"/>
            <a:extLst>
              <a:ext uri="{28A0092B-C50C-407E-A947-70E740481C1C}">
                <a14:useLocalDpi xmlns:a14="http://schemas.microsoft.com/office/drawing/2010/main" val="0"/>
              </a:ext>
            </a:extLst>
          </a:blip>
          <a:srcRect/>
          <a:stretch>
            <a:fillRect/>
          </a:stretch>
        </p:blipFill>
        <p:spPr bwMode="auto">
          <a:xfrm>
            <a:off x="6469114" y="3744827"/>
            <a:ext cx="879977" cy="879977"/>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5DCF97A0-BC46-79F7-260B-1F7D0FE19CEE}"/>
              </a:ext>
            </a:extLst>
          </p:cNvPr>
          <p:cNvSpPr txBox="1"/>
          <p:nvPr/>
        </p:nvSpPr>
        <p:spPr>
          <a:xfrm>
            <a:off x="6047329" y="3980757"/>
            <a:ext cx="1723549" cy="400110"/>
          </a:xfrm>
          <a:prstGeom prst="rect">
            <a:avLst/>
          </a:prstGeom>
          <a:noFill/>
          <a:ln>
            <a:noFill/>
          </a:ln>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転倒防止対策</a:t>
            </a:r>
          </a:p>
        </p:txBody>
      </p:sp>
      <p:sp>
        <p:nvSpPr>
          <p:cNvPr id="25" name="テキスト ボックス 24">
            <a:extLst>
              <a:ext uri="{FF2B5EF4-FFF2-40B4-BE49-F238E27FC236}">
                <a16:creationId xmlns:a16="http://schemas.microsoft.com/office/drawing/2014/main" id="{D5FCC671-2613-0199-0F7A-71AF07A0DA5A}"/>
              </a:ext>
            </a:extLst>
          </p:cNvPr>
          <p:cNvSpPr txBox="1"/>
          <p:nvPr/>
        </p:nvSpPr>
        <p:spPr>
          <a:xfrm>
            <a:off x="6047330" y="4908557"/>
            <a:ext cx="1723549" cy="400110"/>
          </a:xfrm>
          <a:prstGeom prst="rect">
            <a:avLst/>
          </a:prstGeom>
          <a:noFill/>
          <a:ln>
            <a:noFill/>
          </a:ln>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自殺防止対策</a:t>
            </a:r>
          </a:p>
        </p:txBody>
      </p:sp>
      <p:grpSp>
        <p:nvGrpSpPr>
          <p:cNvPr id="20" name="グループ化 19">
            <a:extLst>
              <a:ext uri="{FF2B5EF4-FFF2-40B4-BE49-F238E27FC236}">
                <a16:creationId xmlns:a16="http://schemas.microsoft.com/office/drawing/2014/main" id="{27C3F4BF-4CAD-E2E9-C59E-B467481F6623}"/>
              </a:ext>
            </a:extLst>
          </p:cNvPr>
          <p:cNvGrpSpPr/>
          <p:nvPr/>
        </p:nvGrpSpPr>
        <p:grpSpPr>
          <a:xfrm>
            <a:off x="926930" y="5665687"/>
            <a:ext cx="7214913" cy="776728"/>
            <a:chOff x="926930" y="5580844"/>
            <a:chExt cx="7214913" cy="776728"/>
          </a:xfrm>
        </p:grpSpPr>
        <p:sp>
          <p:nvSpPr>
            <p:cNvPr id="11" name="四角形: 角を丸くする 10">
              <a:extLst>
                <a:ext uri="{FF2B5EF4-FFF2-40B4-BE49-F238E27FC236}">
                  <a16:creationId xmlns:a16="http://schemas.microsoft.com/office/drawing/2014/main" id="{9E193A54-BDE9-E818-CC0C-47C76948E544}"/>
                </a:ext>
              </a:extLst>
            </p:cNvPr>
            <p:cNvSpPr/>
            <p:nvPr/>
          </p:nvSpPr>
          <p:spPr>
            <a:xfrm>
              <a:off x="926930" y="5580844"/>
              <a:ext cx="7117505" cy="776728"/>
            </a:xfrm>
            <a:prstGeom prst="roundRect">
              <a:avLst/>
            </a:prstGeom>
            <a:solidFill>
              <a:srgbClr val="C8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875FD831-C1D7-72F8-EE88-D6CE79AC24F1}"/>
                </a:ext>
              </a:extLst>
            </p:cNvPr>
            <p:cNvSpPr txBox="1"/>
            <p:nvPr/>
          </p:nvSpPr>
          <p:spPr>
            <a:xfrm>
              <a:off x="996189" y="5632042"/>
              <a:ext cx="7145654" cy="646331"/>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危険な結果を予見・回避できたのに、結果の発生を回避する措置を取らなかった場合、</a:t>
              </a:r>
              <a:r>
                <a:rPr kumimoji="1" lang="ja-JP" altLang="en-US" b="1" dirty="0">
                  <a:latin typeface="游ゴシック" panose="020B0400000000000000" pitchFamily="50" charset="-128"/>
                  <a:ea typeface="游ゴシック" panose="020B0400000000000000" pitchFamily="50" charset="-128"/>
                </a:rPr>
                <a:t>「過失あり」</a:t>
              </a:r>
              <a:r>
                <a:rPr kumimoji="1" lang="ja-JP" altLang="en-US" dirty="0">
                  <a:latin typeface="游ゴシック" panose="020B0400000000000000" pitchFamily="50" charset="-128"/>
                  <a:ea typeface="游ゴシック" panose="020B0400000000000000" pitchFamily="50" charset="-128"/>
                </a:rPr>
                <a:t>とされる</a:t>
              </a:r>
              <a:endParaRPr kumimoji="1" lang="en-US" altLang="ja-JP" dirty="0">
                <a:latin typeface="游ゴシック" panose="020B0400000000000000" pitchFamily="50" charset="-128"/>
                <a:ea typeface="游ゴシック" panose="020B0400000000000000" pitchFamily="50" charset="-128"/>
              </a:endParaRPr>
            </a:p>
          </p:txBody>
        </p:sp>
      </p:grpSp>
      <p:cxnSp>
        <p:nvCxnSpPr>
          <p:cNvPr id="29" name="直線コネクタ 28">
            <a:extLst>
              <a:ext uri="{FF2B5EF4-FFF2-40B4-BE49-F238E27FC236}">
                <a16:creationId xmlns:a16="http://schemas.microsoft.com/office/drawing/2014/main" id="{1E9A8A6B-5A78-9346-BA2D-55FFCA7D1CF0}"/>
              </a:ext>
            </a:extLst>
          </p:cNvPr>
          <p:cNvCxnSpPr/>
          <p:nvPr/>
        </p:nvCxnSpPr>
        <p:spPr>
          <a:xfrm>
            <a:off x="4223208" y="4180812"/>
            <a:ext cx="1527143" cy="0"/>
          </a:xfrm>
          <a:prstGeom prst="line">
            <a:avLst/>
          </a:prstGeom>
          <a:ln w="50800">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CD9360E-EB00-F0C2-734A-40622ABA2FF6}"/>
              </a:ext>
            </a:extLst>
          </p:cNvPr>
          <p:cNvCxnSpPr/>
          <p:nvPr/>
        </p:nvCxnSpPr>
        <p:spPr>
          <a:xfrm>
            <a:off x="4223208" y="5058360"/>
            <a:ext cx="1527143" cy="0"/>
          </a:xfrm>
          <a:prstGeom prst="line">
            <a:avLst/>
          </a:prstGeom>
          <a:ln w="50800">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3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865344D2-1438-486E-B49F-D195A737B3B7}"/>
              </a:ext>
            </a:extLst>
          </p:cNvPr>
          <p:cNvCxnSpPr>
            <a:cxnSpLocks/>
          </p:cNvCxnSpPr>
          <p:nvPr/>
        </p:nvCxnSpPr>
        <p:spPr>
          <a:xfrm>
            <a:off x="659456" y="3949829"/>
            <a:ext cx="6352956" cy="0"/>
          </a:xfrm>
          <a:prstGeom prst="line">
            <a:avLst/>
          </a:prstGeom>
          <a:ln w="1143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467301D-F384-E47D-374B-6E0E689F3E86}"/>
              </a:ext>
            </a:extLst>
          </p:cNvPr>
          <p:cNvCxnSpPr>
            <a:cxnSpLocks/>
          </p:cNvCxnSpPr>
          <p:nvPr/>
        </p:nvCxnSpPr>
        <p:spPr>
          <a:xfrm>
            <a:off x="659010" y="1472151"/>
            <a:ext cx="6656148" cy="0"/>
          </a:xfrm>
          <a:prstGeom prst="line">
            <a:avLst/>
          </a:prstGeom>
          <a:ln w="114300">
            <a:solidFill>
              <a:schemeClr val="accent6">
                <a:alpha val="50000"/>
              </a:schemeClr>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2B6FA318-4783-14B7-A901-B9D93FBBEE60}"/>
              </a:ext>
            </a:extLst>
          </p:cNvPr>
          <p:cNvSpPr/>
          <p:nvPr/>
        </p:nvSpPr>
        <p:spPr>
          <a:xfrm>
            <a:off x="465216" y="4100721"/>
            <a:ext cx="7764384" cy="2101668"/>
          </a:xfrm>
          <a:prstGeom prst="roundRect">
            <a:avLst>
              <a:gd name="adj" fmla="val 877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6" name="四角形: 角を丸くする 5">
            <a:extLst>
              <a:ext uri="{FF2B5EF4-FFF2-40B4-BE49-F238E27FC236}">
                <a16:creationId xmlns:a16="http://schemas.microsoft.com/office/drawing/2014/main" id="{FDA83E52-819F-2A6D-9DEB-027EC9162FFC}"/>
              </a:ext>
            </a:extLst>
          </p:cNvPr>
          <p:cNvSpPr/>
          <p:nvPr/>
        </p:nvSpPr>
        <p:spPr>
          <a:xfrm>
            <a:off x="465216" y="1564850"/>
            <a:ext cx="7764384" cy="1791096"/>
          </a:xfrm>
          <a:prstGeom prst="roundRect">
            <a:avLst>
              <a:gd name="adj" fmla="val 8772"/>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10</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33999" y="317013"/>
            <a:ext cx="8385808" cy="5809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民事責任の根拠法について</a:t>
            </a:r>
          </a:p>
        </p:txBody>
      </p:sp>
      <p:sp>
        <p:nvSpPr>
          <p:cNvPr id="3" name="フリーフォーム: 図形 2">
            <a:extLst>
              <a:ext uri="{FF2B5EF4-FFF2-40B4-BE49-F238E27FC236}">
                <a16:creationId xmlns:a16="http://schemas.microsoft.com/office/drawing/2014/main" id="{3B381B98-0720-5AD9-D809-35576A5581F4}"/>
              </a:ext>
            </a:extLst>
          </p:cNvPr>
          <p:cNvSpPr/>
          <p:nvPr/>
        </p:nvSpPr>
        <p:spPr>
          <a:xfrm>
            <a:off x="378004" y="3717480"/>
            <a:ext cx="7764384" cy="2866870"/>
          </a:xfrm>
          <a:custGeom>
            <a:avLst/>
            <a:gdLst>
              <a:gd name="connsiteX0" fmla="*/ 0 w 8411416"/>
              <a:gd name="connsiteY0" fmla="*/ 0 h 3105776"/>
              <a:gd name="connsiteX1" fmla="*/ 8411416 w 8411416"/>
              <a:gd name="connsiteY1" fmla="*/ 0 h 3105776"/>
              <a:gd name="connsiteX2" fmla="*/ 8411416 w 8411416"/>
              <a:gd name="connsiteY2" fmla="*/ 3105776 h 3105776"/>
              <a:gd name="connsiteX3" fmla="*/ 0 w 8411416"/>
              <a:gd name="connsiteY3" fmla="*/ 3105776 h 3105776"/>
              <a:gd name="connsiteX4" fmla="*/ 0 w 8411416"/>
              <a:gd name="connsiteY4" fmla="*/ 0 h 310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416" h="3105776">
                <a:moveTo>
                  <a:pt x="0" y="0"/>
                </a:moveTo>
                <a:lnTo>
                  <a:pt x="8411416" y="0"/>
                </a:lnTo>
                <a:lnTo>
                  <a:pt x="8411416" y="3105776"/>
                </a:lnTo>
                <a:lnTo>
                  <a:pt x="0" y="310577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6519" tIns="23446" rIns="131298" bIns="23446" numCol="1" spcCol="1270" anchor="t" anchorCtr="0">
            <a:noAutofit/>
          </a:bodyPr>
          <a:lstStyle/>
          <a:p>
            <a:pPr marL="211021" lvl="1" indent="-211021" defTabSz="820636">
              <a:lnSpc>
                <a:spcPct val="90000"/>
              </a:lnSpc>
              <a:spcBef>
                <a:spcPct val="0"/>
              </a:spcBef>
              <a:spcAft>
                <a:spcPct val="20000"/>
              </a:spcAft>
            </a:pPr>
            <a:r>
              <a:rPr lang="ja-JP" altLang="en-US" sz="2400" b="1" dirty="0">
                <a:solidFill>
                  <a:schemeClr val="tx1"/>
                </a:solidFill>
                <a:latin typeface="游ゴシック" panose="020B0400000000000000" pitchFamily="50" charset="-128"/>
                <a:ea typeface="游ゴシック" panose="020B0400000000000000" pitchFamily="50" charset="-128"/>
              </a:rPr>
              <a:t>②不法行為に基づく損害賠償請求（民法</a:t>
            </a:r>
            <a:r>
              <a:rPr lang="en-US" altLang="ja-JP" sz="2400" b="1" dirty="0">
                <a:solidFill>
                  <a:schemeClr val="tx1"/>
                </a:solidFill>
                <a:latin typeface="游ゴシック" panose="020B0400000000000000" pitchFamily="50" charset="-128"/>
                <a:ea typeface="游ゴシック" panose="020B0400000000000000" pitchFamily="50" charset="-128"/>
              </a:rPr>
              <a:t>709</a:t>
            </a:r>
            <a:r>
              <a:rPr lang="ja-JP" altLang="en-US" sz="2400" b="1" dirty="0">
                <a:solidFill>
                  <a:schemeClr val="tx1"/>
                </a:solidFill>
                <a:latin typeface="游ゴシック" panose="020B0400000000000000" pitchFamily="50" charset="-128"/>
                <a:ea typeface="游ゴシック" panose="020B0400000000000000" pitchFamily="50" charset="-128"/>
              </a:rPr>
              <a:t>条）</a:t>
            </a:r>
            <a:endParaRPr lang="en-US" altLang="ja-JP" sz="2400" b="1" dirty="0">
              <a:solidFill>
                <a:schemeClr val="tx1"/>
              </a:solidFill>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pPr>
            <a:r>
              <a:rPr lang="ja-JP" altLang="en-US" dirty="0">
                <a:uFill>
                  <a:solidFill>
                    <a:srgbClr val="FF0000"/>
                  </a:solidFill>
                </a:uFill>
                <a:latin typeface="游ゴシック" panose="020B0400000000000000" pitchFamily="50" charset="-128"/>
                <a:ea typeface="游ゴシック" panose="020B0400000000000000" pitchFamily="50" charset="-128"/>
              </a:rPr>
              <a:t>〇契約関係の有無を問わず、故意または過失によって他人の権利または法律上保護される利益を侵害した者は、これによって生じた損害を賠償する責任を負う。</a:t>
            </a:r>
            <a:endParaRPr kumimoji="1" lang="ja-JP" altLang="en-US" dirty="0">
              <a:uFill>
                <a:solidFill>
                  <a:srgbClr val="FF0000"/>
                </a:solidFill>
              </a:uFill>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pPr>
            <a:r>
              <a:rPr kumimoji="1" lang="ja-JP" altLang="en-US" b="1" u="heavy" dirty="0">
                <a:uFill>
                  <a:solidFill>
                    <a:srgbClr val="FF0000"/>
                  </a:solidFill>
                </a:uFill>
                <a:latin typeface="游ゴシック" panose="020B0400000000000000" pitchFamily="50" charset="-128"/>
                <a:ea typeface="游ゴシック" panose="020B0400000000000000" pitchFamily="50" charset="-128"/>
              </a:rPr>
              <a:t>〇医療事故における不法行為の成立要件</a:t>
            </a:r>
          </a:p>
          <a:p>
            <a:pPr marL="211021" lvl="1" indent="-211021" defTabSz="820636">
              <a:lnSpc>
                <a:spcPct val="90000"/>
              </a:lnSpc>
              <a:spcBef>
                <a:spcPct val="0"/>
              </a:spcBef>
              <a:spcAft>
                <a:spcPct val="20000"/>
              </a:spcAft>
            </a:pPr>
            <a:r>
              <a:rPr kumimoji="1" lang="ja-JP" altLang="en-US" dirty="0">
                <a:latin typeface="游ゴシック" panose="020B0400000000000000" pitchFamily="50" charset="-128"/>
                <a:ea typeface="游ゴシック" panose="020B0400000000000000" pitchFamily="50" charset="-128"/>
              </a:rPr>
              <a:t>・過失がある。</a:t>
            </a:r>
          </a:p>
          <a:p>
            <a:pPr marL="211021" lvl="1" indent="-211021" defTabSz="820636">
              <a:lnSpc>
                <a:spcPct val="90000"/>
              </a:lnSpc>
              <a:spcBef>
                <a:spcPct val="0"/>
              </a:spcBef>
              <a:spcAft>
                <a:spcPct val="20000"/>
              </a:spcAft>
            </a:pPr>
            <a:r>
              <a:rPr kumimoji="1" lang="ja-JP" altLang="en-US" dirty="0">
                <a:latin typeface="游ゴシック" panose="020B0400000000000000" pitchFamily="50" charset="-128"/>
                <a:ea typeface="游ゴシック" panose="020B0400000000000000" pitchFamily="50" charset="-128"/>
              </a:rPr>
              <a:t>・損害の発生がある。</a:t>
            </a:r>
          </a:p>
          <a:p>
            <a:pPr marL="211021" lvl="1" indent="-211021" defTabSz="820636">
              <a:lnSpc>
                <a:spcPct val="90000"/>
              </a:lnSpc>
              <a:spcBef>
                <a:spcPct val="0"/>
              </a:spcBef>
              <a:spcAft>
                <a:spcPct val="20000"/>
              </a:spcAft>
            </a:pPr>
            <a:r>
              <a:rPr kumimoji="1" lang="ja-JP" altLang="en-US" dirty="0">
                <a:latin typeface="游ゴシック" panose="020B0400000000000000" pitchFamily="50" charset="-128"/>
                <a:ea typeface="游ゴシック" panose="020B0400000000000000" pitchFamily="50" charset="-128"/>
              </a:rPr>
              <a:t>・過失と損害の発生に相当因果関係がある。</a:t>
            </a:r>
          </a:p>
          <a:p>
            <a:pPr marL="211021" lvl="1" indent="-211021" defTabSz="820636">
              <a:lnSpc>
                <a:spcPct val="90000"/>
              </a:lnSpc>
              <a:spcBef>
                <a:spcPct val="0"/>
              </a:spcBef>
              <a:spcAft>
                <a:spcPct val="20000"/>
              </a:spcAft>
            </a:pPr>
            <a:endParaRPr kumimoji="1" lang="ja-JP" altLang="en-US" sz="1846" dirty="0">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pPr>
            <a:endParaRPr kumimoji="1" lang="ja-JP" altLang="en-US" sz="1846" dirty="0">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buChar char="•"/>
            </a:pPr>
            <a:endParaRPr kumimoji="1" lang="ja-JP" altLang="en-US" sz="1846" dirty="0">
              <a:latin typeface="游ゴシック" panose="020B0400000000000000" pitchFamily="50" charset="-128"/>
              <a:ea typeface="游ゴシック" panose="020B0400000000000000" pitchFamily="50" charset="-128"/>
            </a:endParaRPr>
          </a:p>
        </p:txBody>
      </p:sp>
      <p:sp>
        <p:nvSpPr>
          <p:cNvPr id="9" name="吹き出し: 角を丸めた四角形 8">
            <a:extLst>
              <a:ext uri="{FF2B5EF4-FFF2-40B4-BE49-F238E27FC236}">
                <a16:creationId xmlns:a16="http://schemas.microsoft.com/office/drawing/2014/main" id="{4C641705-FAD5-4DDE-3256-A058EE66D7D0}"/>
              </a:ext>
            </a:extLst>
          </p:cNvPr>
          <p:cNvSpPr/>
          <p:nvPr/>
        </p:nvSpPr>
        <p:spPr>
          <a:xfrm>
            <a:off x="5996392" y="5125239"/>
            <a:ext cx="1517876" cy="951467"/>
          </a:xfrm>
          <a:prstGeom prst="wedgeRoundRectCallout">
            <a:avLst>
              <a:gd name="adj1" fmla="val -64891"/>
              <a:gd name="adj2" fmla="val -63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DA7B7AE8-6CBC-222E-C195-0D6CC37A19D4}"/>
              </a:ext>
            </a:extLst>
          </p:cNvPr>
          <p:cNvSpPr txBox="1"/>
          <p:nvPr/>
        </p:nvSpPr>
        <p:spPr>
          <a:xfrm>
            <a:off x="6078702" y="5504778"/>
            <a:ext cx="1353256" cy="523220"/>
          </a:xfrm>
          <a:prstGeom prst="rect">
            <a:avLst/>
          </a:prstGeom>
          <a:noFill/>
        </p:spPr>
        <p:txBody>
          <a:bodyPr wrap="none" rtlCol="0">
            <a:spAutoFit/>
          </a:bodyPr>
          <a:lstStyle/>
          <a:p>
            <a:r>
              <a:rPr kumimoji="1" lang="en-US" altLang="ja-JP" sz="1400" dirty="0">
                <a:highlight>
                  <a:srgbClr val="FFFF00"/>
                </a:highlight>
                <a:latin typeface="游ゴシック" panose="020B0400000000000000" pitchFamily="50" charset="-128"/>
                <a:ea typeface="游ゴシック" panose="020B0400000000000000" pitchFamily="50" charset="-128"/>
              </a:rPr>
              <a:t>3</a:t>
            </a:r>
            <a:r>
              <a:rPr kumimoji="1" lang="ja-JP" altLang="en-US" sz="1400" dirty="0">
                <a:highlight>
                  <a:srgbClr val="FFFF00"/>
                </a:highlight>
                <a:latin typeface="游ゴシック" panose="020B0400000000000000" pitchFamily="50" charset="-128"/>
                <a:ea typeface="游ゴシック" panose="020B0400000000000000" pitchFamily="50" charset="-128"/>
              </a:rPr>
              <a:t>つが揃うと、</a:t>
            </a:r>
            <a:endParaRPr kumimoji="1" lang="en-US" altLang="ja-JP" sz="1400" dirty="0">
              <a:highlight>
                <a:srgbClr val="FFFF00"/>
              </a:highlight>
              <a:latin typeface="游ゴシック" panose="020B0400000000000000" pitchFamily="50" charset="-128"/>
              <a:ea typeface="游ゴシック" panose="020B0400000000000000" pitchFamily="50" charset="-128"/>
            </a:endParaRPr>
          </a:p>
          <a:p>
            <a:r>
              <a:rPr kumimoji="1" lang="ja-JP" altLang="en-US" sz="1400" dirty="0">
                <a:highlight>
                  <a:srgbClr val="FFFF00"/>
                </a:highlight>
                <a:latin typeface="游ゴシック" panose="020B0400000000000000" pitchFamily="50" charset="-128"/>
                <a:ea typeface="游ゴシック" panose="020B0400000000000000" pitchFamily="50" charset="-128"/>
              </a:rPr>
              <a:t>不法行為成立</a:t>
            </a:r>
          </a:p>
        </p:txBody>
      </p:sp>
      <p:sp>
        <p:nvSpPr>
          <p:cNvPr id="11" name="テキスト ボックス 10">
            <a:extLst>
              <a:ext uri="{FF2B5EF4-FFF2-40B4-BE49-F238E27FC236}">
                <a16:creationId xmlns:a16="http://schemas.microsoft.com/office/drawing/2014/main" id="{15D62838-0AEB-7FF5-E149-6F1C1681BC4C}"/>
              </a:ext>
            </a:extLst>
          </p:cNvPr>
          <p:cNvSpPr txBox="1"/>
          <p:nvPr/>
        </p:nvSpPr>
        <p:spPr>
          <a:xfrm>
            <a:off x="6287769" y="5171095"/>
            <a:ext cx="845103" cy="338554"/>
          </a:xfrm>
          <a:prstGeom prst="rect">
            <a:avLst/>
          </a:prstGeom>
          <a:noFill/>
        </p:spPr>
        <p:txBody>
          <a:bodyPr wrap="none" rtlCol="0">
            <a:spAutoFit/>
          </a:bodyPr>
          <a:lstStyle/>
          <a:p>
            <a:r>
              <a:rPr kumimoji="1" lang="en-US" altLang="ja-JP" sz="1600" b="1" dirty="0">
                <a:latin typeface="游ゴシック" panose="020B0400000000000000" pitchFamily="50" charset="-128"/>
                <a:ea typeface="游ゴシック" panose="020B0400000000000000" pitchFamily="50" charset="-128"/>
              </a:rPr>
              <a:t>POINT</a:t>
            </a:r>
            <a:endParaRPr kumimoji="1" lang="ja-JP" altLang="en-US" sz="1600" b="1" dirty="0">
              <a:latin typeface="游ゴシック" panose="020B0400000000000000" pitchFamily="50" charset="-128"/>
              <a:ea typeface="游ゴシック" panose="020B0400000000000000" pitchFamily="50" charset="-128"/>
            </a:endParaRPr>
          </a:p>
        </p:txBody>
      </p:sp>
      <p:sp>
        <p:nvSpPr>
          <p:cNvPr id="2" name="フリーフォーム: 図形 1">
            <a:extLst>
              <a:ext uri="{FF2B5EF4-FFF2-40B4-BE49-F238E27FC236}">
                <a16:creationId xmlns:a16="http://schemas.microsoft.com/office/drawing/2014/main" id="{A9E76475-99EA-35B8-CE5E-79C14929C75D}"/>
              </a:ext>
            </a:extLst>
          </p:cNvPr>
          <p:cNvSpPr/>
          <p:nvPr/>
        </p:nvSpPr>
        <p:spPr>
          <a:xfrm>
            <a:off x="378004" y="1220815"/>
            <a:ext cx="7764384" cy="2208185"/>
          </a:xfrm>
          <a:custGeom>
            <a:avLst/>
            <a:gdLst>
              <a:gd name="connsiteX0" fmla="*/ 0 w 8411416"/>
              <a:gd name="connsiteY0" fmla="*/ 0 h 1932096"/>
              <a:gd name="connsiteX1" fmla="*/ 8411416 w 8411416"/>
              <a:gd name="connsiteY1" fmla="*/ 0 h 1932096"/>
              <a:gd name="connsiteX2" fmla="*/ 8411416 w 8411416"/>
              <a:gd name="connsiteY2" fmla="*/ 1932096 h 1932096"/>
              <a:gd name="connsiteX3" fmla="*/ 0 w 8411416"/>
              <a:gd name="connsiteY3" fmla="*/ 1932096 h 1932096"/>
              <a:gd name="connsiteX4" fmla="*/ 0 w 8411416"/>
              <a:gd name="connsiteY4" fmla="*/ 0 h 193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416" h="1932096">
                <a:moveTo>
                  <a:pt x="0" y="0"/>
                </a:moveTo>
                <a:lnTo>
                  <a:pt x="8411416" y="0"/>
                </a:lnTo>
                <a:lnTo>
                  <a:pt x="8411416" y="1932096"/>
                </a:lnTo>
                <a:lnTo>
                  <a:pt x="0" y="193209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6519" tIns="23446" rIns="131298" bIns="23446" numCol="1" spcCol="1270" anchor="t" anchorCtr="0">
            <a:noAutofit/>
          </a:bodyPr>
          <a:lstStyle/>
          <a:p>
            <a:pPr marL="211021" lvl="1" indent="-211021" defTabSz="820636">
              <a:lnSpc>
                <a:spcPct val="90000"/>
              </a:lnSpc>
              <a:spcBef>
                <a:spcPct val="0"/>
              </a:spcBef>
              <a:spcAft>
                <a:spcPct val="20000"/>
              </a:spcAft>
            </a:pPr>
            <a:r>
              <a:rPr lang="ja-JP" altLang="en-US" sz="2400" b="1" dirty="0">
                <a:solidFill>
                  <a:schemeClr val="tx1"/>
                </a:solidFill>
                <a:latin typeface="游ゴシック" panose="020B0400000000000000" pitchFamily="50" charset="-128"/>
                <a:ea typeface="游ゴシック" panose="020B0400000000000000" pitchFamily="50" charset="-128"/>
              </a:rPr>
              <a:t>①債務不履行に基づく損害賠償請求（民法</a:t>
            </a:r>
            <a:r>
              <a:rPr lang="en-US" altLang="ja-JP" sz="2400" b="1" dirty="0">
                <a:solidFill>
                  <a:schemeClr val="tx1"/>
                </a:solidFill>
                <a:latin typeface="游ゴシック" panose="020B0400000000000000" pitchFamily="50" charset="-128"/>
                <a:ea typeface="游ゴシック" panose="020B0400000000000000" pitchFamily="50" charset="-128"/>
              </a:rPr>
              <a:t>415</a:t>
            </a:r>
            <a:r>
              <a:rPr lang="ja-JP" altLang="en-US" sz="2400" b="1" dirty="0">
                <a:solidFill>
                  <a:schemeClr val="tx1"/>
                </a:solidFill>
                <a:latin typeface="游ゴシック" panose="020B0400000000000000" pitchFamily="50" charset="-128"/>
                <a:ea typeface="游ゴシック" panose="020B0400000000000000" pitchFamily="50" charset="-128"/>
              </a:rPr>
              <a:t>条）</a:t>
            </a:r>
            <a:endParaRPr lang="en-US" altLang="ja-JP" sz="2400" b="1" dirty="0">
              <a:solidFill>
                <a:schemeClr val="tx1"/>
              </a:solidFill>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pPr>
            <a:r>
              <a:rPr lang="ja-JP" altLang="en-US" dirty="0">
                <a:latin typeface="游ゴシック" panose="020B0400000000000000" pitchFamily="50" charset="-128"/>
                <a:ea typeface="游ゴシック" panose="020B0400000000000000" pitchFamily="50" charset="-128"/>
              </a:rPr>
              <a:t>〇契約関係にある当事者が相手方当事者に対して負担する責任</a:t>
            </a:r>
            <a:endParaRPr kumimoji="1" lang="ja-JP" altLang="en-US" dirty="0">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pPr>
            <a:r>
              <a:rPr kumimoji="1" lang="ja-JP" altLang="en-US" dirty="0">
                <a:latin typeface="游ゴシック" panose="020B0400000000000000" pitchFamily="50" charset="-128"/>
                <a:ea typeface="游ゴシック" panose="020B0400000000000000" pitchFamily="50" charset="-128"/>
              </a:rPr>
              <a:t>〇医療における債務不履行とは</a:t>
            </a:r>
          </a:p>
          <a:p>
            <a:pPr marL="211021" lvl="1" indent="-211021" defTabSz="820636">
              <a:lnSpc>
                <a:spcPct val="90000"/>
              </a:lnSpc>
              <a:spcBef>
                <a:spcPct val="0"/>
              </a:spcBef>
              <a:spcAft>
                <a:spcPct val="20000"/>
              </a:spcAft>
            </a:pPr>
            <a:r>
              <a:rPr kumimoji="1" lang="ja-JP" altLang="en-US" dirty="0">
                <a:latin typeface="游ゴシック" panose="020B0400000000000000" pitchFamily="50" charset="-128"/>
                <a:ea typeface="游ゴシック" panose="020B0400000000000000" pitchFamily="50" charset="-128"/>
              </a:rPr>
              <a:t>・診療契約上の債務を履行しない場合</a:t>
            </a:r>
          </a:p>
          <a:p>
            <a:pPr marL="211021" lvl="1" indent="-211021" defTabSz="820636">
              <a:lnSpc>
                <a:spcPct val="90000"/>
              </a:lnSpc>
              <a:spcBef>
                <a:spcPct val="0"/>
              </a:spcBef>
              <a:spcAft>
                <a:spcPct val="20000"/>
              </a:spcAft>
            </a:pPr>
            <a:r>
              <a:rPr kumimoji="1" lang="ja-JP" altLang="en-US" sz="1600" dirty="0">
                <a:latin typeface="游ゴシック" panose="020B0400000000000000" pitchFamily="50" charset="-128"/>
                <a:ea typeface="游ゴシック" panose="020B0400000000000000" pitchFamily="50" charset="-128"/>
              </a:rPr>
              <a:t>＊診療契約上の債務とは、最善の注意義務を尽くすこと</a:t>
            </a:r>
          </a:p>
          <a:p>
            <a:pPr marL="211021" lvl="1" indent="-211021" defTabSz="820636">
              <a:lnSpc>
                <a:spcPct val="90000"/>
              </a:lnSpc>
              <a:spcBef>
                <a:spcPct val="0"/>
              </a:spcBef>
              <a:spcAft>
                <a:spcPct val="20000"/>
              </a:spcAft>
            </a:pPr>
            <a:r>
              <a:rPr kumimoji="1" lang="ja-JP" altLang="en-US" sz="1600" dirty="0">
                <a:latin typeface="游ゴシック" panose="020B0400000000000000" pitchFamily="50" charset="-128"/>
                <a:ea typeface="游ゴシック" panose="020B0400000000000000" pitchFamily="50" charset="-128"/>
              </a:rPr>
              <a:t>＊事業者側は、最善の注意義務を尽くしたことを主張・証明しない限り、診療契約の債務不履行の責任を免れない。</a:t>
            </a:r>
          </a:p>
          <a:p>
            <a:pPr marL="211021" lvl="1" indent="-211021" defTabSz="820636">
              <a:lnSpc>
                <a:spcPct val="90000"/>
              </a:lnSpc>
              <a:spcBef>
                <a:spcPct val="0"/>
              </a:spcBef>
              <a:spcAft>
                <a:spcPct val="20000"/>
              </a:spcAft>
            </a:pPr>
            <a:endParaRPr kumimoji="1" lang="ja-JP" altLang="en-US" sz="1846" dirty="0">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pPr>
            <a:endParaRPr kumimoji="1" lang="ja-JP" altLang="en-US" sz="1846" dirty="0">
              <a:latin typeface="游ゴシック" panose="020B0400000000000000" pitchFamily="50" charset="-128"/>
              <a:ea typeface="游ゴシック" panose="020B0400000000000000" pitchFamily="50" charset="-128"/>
            </a:endParaRPr>
          </a:p>
          <a:p>
            <a:pPr marL="211021" lvl="1" indent="-211021" defTabSz="820636">
              <a:lnSpc>
                <a:spcPct val="90000"/>
              </a:lnSpc>
              <a:spcBef>
                <a:spcPct val="0"/>
              </a:spcBef>
              <a:spcAft>
                <a:spcPct val="20000"/>
              </a:spcAft>
              <a:buChar char="•"/>
            </a:pPr>
            <a:endParaRPr kumimoji="1" lang="ja-JP" altLang="en-US" sz="1846"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7155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5">
            <a:extLst>
              <a:ext uri="{FF2B5EF4-FFF2-40B4-BE49-F238E27FC236}">
                <a16:creationId xmlns:a16="http://schemas.microsoft.com/office/drawing/2014/main" id="{0B1BE043-BDD8-E792-4FB8-96CEFC81DEED}"/>
              </a:ext>
            </a:extLst>
          </p:cNvPr>
          <p:cNvSpPr>
            <a:spLocks noChangeArrowheads="1"/>
          </p:cNvSpPr>
          <p:nvPr/>
        </p:nvSpPr>
        <p:spPr bwMode="auto">
          <a:xfrm>
            <a:off x="6948543" y="3698422"/>
            <a:ext cx="805686" cy="1258060"/>
          </a:xfrm>
          <a:prstGeom prst="downArrow">
            <a:avLst>
              <a:gd name="adj1" fmla="val 50000"/>
              <a:gd name="adj2" fmla="val 35530"/>
            </a:avLst>
          </a:prstGeom>
          <a:solidFill>
            <a:srgbClr val="FFFF00"/>
          </a:solidFill>
          <a:ln w="9525">
            <a:noFill/>
            <a:miter lim="800000"/>
            <a:headEnd/>
            <a:tailEnd/>
          </a:ln>
        </p:spPr>
        <p:txBody>
          <a:bodyPr vert="eaVert" wrap="none" anchor="ctr"/>
          <a:lstStyle/>
          <a:p>
            <a:endParaRPr lang="ja-JP" altLang="en-US" sz="1662" dirty="0">
              <a:solidFill>
                <a:schemeClr val="accent1"/>
              </a:solidFill>
            </a:endParaRPr>
          </a:p>
        </p:txBody>
      </p:sp>
      <p:sp>
        <p:nvSpPr>
          <p:cNvPr id="4" name="四角形: 角を丸くする 3">
            <a:extLst>
              <a:ext uri="{FF2B5EF4-FFF2-40B4-BE49-F238E27FC236}">
                <a16:creationId xmlns:a16="http://schemas.microsoft.com/office/drawing/2014/main" id="{67208123-C1C8-ECD9-6AA5-8123C94D3887}"/>
              </a:ext>
            </a:extLst>
          </p:cNvPr>
          <p:cNvSpPr/>
          <p:nvPr/>
        </p:nvSpPr>
        <p:spPr>
          <a:xfrm>
            <a:off x="330548" y="1553372"/>
            <a:ext cx="1337610" cy="4581490"/>
          </a:xfrm>
          <a:prstGeom prst="roundRect">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11</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62279" y="312738"/>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民事責任の構図</a:t>
            </a:r>
          </a:p>
        </p:txBody>
      </p:sp>
      <p:sp>
        <p:nvSpPr>
          <p:cNvPr id="2" name="右矢印 5">
            <a:extLst>
              <a:ext uri="{FF2B5EF4-FFF2-40B4-BE49-F238E27FC236}">
                <a16:creationId xmlns:a16="http://schemas.microsoft.com/office/drawing/2014/main" id="{AFF937DD-8D9B-209A-2925-201A4E2DCDF1}"/>
              </a:ext>
            </a:extLst>
          </p:cNvPr>
          <p:cNvSpPr/>
          <p:nvPr/>
        </p:nvSpPr>
        <p:spPr>
          <a:xfrm>
            <a:off x="1820254" y="1553372"/>
            <a:ext cx="3763791" cy="1133705"/>
          </a:xfrm>
          <a:prstGeom prst="rightArrow">
            <a:avLst>
              <a:gd name="adj1" fmla="val 70839"/>
              <a:gd name="adj2" fmla="val 37844"/>
            </a:avLst>
          </a:prstGeom>
          <a:solidFill>
            <a:schemeClr val="accent6">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solidFill>
                  <a:schemeClr val="tx1"/>
                </a:solidFill>
                <a:latin typeface="游ゴシック" panose="020B0400000000000000" pitchFamily="50" charset="-128"/>
                <a:ea typeface="游ゴシック" panose="020B0400000000000000" pitchFamily="50" charset="-128"/>
              </a:rPr>
              <a:t>診療契約等</a:t>
            </a:r>
            <a:r>
              <a:rPr kumimoji="1" lang="ja-JP" altLang="en-US" sz="1600" dirty="0">
                <a:solidFill>
                  <a:schemeClr val="tx1"/>
                </a:solidFill>
                <a:latin typeface="游ゴシック" panose="020B0400000000000000" pitchFamily="50" charset="-128"/>
                <a:ea typeface="游ゴシック" panose="020B0400000000000000" pitchFamily="50" charset="-128"/>
              </a:rPr>
              <a:t>を締結している病院に</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pPr algn="ctr"/>
            <a:r>
              <a:rPr lang="ja-JP" altLang="en-US" sz="1600" dirty="0">
                <a:solidFill>
                  <a:schemeClr val="tx1"/>
                </a:solidFill>
                <a:latin typeface="游ゴシック" panose="020B0400000000000000" pitchFamily="50" charset="-128"/>
                <a:ea typeface="游ゴシック" panose="020B0400000000000000" pitchFamily="50" charset="-128"/>
              </a:rPr>
              <a:t>債務不履行に基づき賠償請求</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9" name="Rectangle 6">
            <a:extLst>
              <a:ext uri="{FF2B5EF4-FFF2-40B4-BE49-F238E27FC236}">
                <a16:creationId xmlns:a16="http://schemas.microsoft.com/office/drawing/2014/main" id="{75529C34-E540-5F0A-24D6-E92C084F8D25}"/>
              </a:ext>
            </a:extLst>
          </p:cNvPr>
          <p:cNvSpPr>
            <a:spLocks noChangeArrowheads="1"/>
          </p:cNvSpPr>
          <p:nvPr/>
        </p:nvSpPr>
        <p:spPr bwMode="auto">
          <a:xfrm>
            <a:off x="5709518" y="4911806"/>
            <a:ext cx="3097768" cy="1465237"/>
          </a:xfrm>
          <a:prstGeom prst="rect">
            <a:avLst/>
          </a:prstGeom>
          <a:noFill/>
          <a:ln w="9525">
            <a:noFill/>
            <a:miter lim="800000"/>
            <a:headEnd/>
            <a:tailEnd/>
          </a:ln>
        </p:spPr>
        <p:txBody>
          <a:bodyPr wrap="none" anchor="ctr"/>
          <a:lstStyle/>
          <a:p>
            <a:pPr algn="ctr"/>
            <a:endParaRPr lang="ja-JP" altLang="en-US" sz="2585" dirty="0">
              <a:latin typeface="游ゴシック" panose="020B0400000000000000" pitchFamily="50" charset="-128"/>
              <a:ea typeface="游ゴシック" panose="020B0400000000000000" pitchFamily="50" charset="-128"/>
            </a:endParaRPr>
          </a:p>
        </p:txBody>
      </p:sp>
      <p:sp>
        <p:nvSpPr>
          <p:cNvPr id="11" name="Text Box 16">
            <a:extLst>
              <a:ext uri="{FF2B5EF4-FFF2-40B4-BE49-F238E27FC236}">
                <a16:creationId xmlns:a16="http://schemas.microsoft.com/office/drawing/2014/main" id="{EB8C254E-8696-90BA-26D5-3263181577FF}"/>
              </a:ext>
            </a:extLst>
          </p:cNvPr>
          <p:cNvSpPr txBox="1">
            <a:spLocks noChangeArrowheads="1"/>
          </p:cNvSpPr>
          <p:nvPr/>
        </p:nvSpPr>
        <p:spPr bwMode="auto">
          <a:xfrm>
            <a:off x="5584045" y="4142786"/>
            <a:ext cx="3592183" cy="369332"/>
          </a:xfrm>
          <a:prstGeom prst="rect">
            <a:avLst/>
          </a:prstGeom>
          <a:noFill/>
          <a:ln w="9525">
            <a:noFill/>
            <a:miter lim="800000"/>
            <a:headEnd/>
            <a:tailEnd/>
          </a:ln>
        </p:spPr>
        <p:txBody>
          <a:bodyPr wrap="square">
            <a:spAutoFit/>
          </a:bodyPr>
          <a:lstStyle/>
          <a:p>
            <a:pPr algn="ctr"/>
            <a:r>
              <a:rPr lang="ja-JP" altLang="en-US" b="1" dirty="0">
                <a:solidFill>
                  <a:srgbClr val="FF0000"/>
                </a:solidFill>
                <a:highlight>
                  <a:srgbClr val="FFFF99"/>
                </a:highlight>
                <a:latin typeface="游ゴシック" panose="020B0400000000000000" pitchFamily="50" charset="-128"/>
                <a:ea typeface="游ゴシック" panose="020B0400000000000000" pitchFamily="50" charset="-128"/>
              </a:rPr>
              <a:t>求償権の行使（民法</a:t>
            </a:r>
            <a:r>
              <a:rPr lang="en-US" altLang="ja-JP" b="1" dirty="0">
                <a:solidFill>
                  <a:srgbClr val="FF0000"/>
                </a:solidFill>
                <a:highlight>
                  <a:srgbClr val="FFFF99"/>
                </a:highlight>
                <a:latin typeface="游ゴシック" panose="020B0400000000000000" pitchFamily="50" charset="-128"/>
                <a:ea typeface="游ゴシック" panose="020B0400000000000000" pitchFamily="50" charset="-128"/>
              </a:rPr>
              <a:t>715</a:t>
            </a:r>
            <a:r>
              <a:rPr lang="ja-JP" altLang="en-US" b="1" dirty="0">
                <a:solidFill>
                  <a:srgbClr val="FF0000"/>
                </a:solidFill>
                <a:highlight>
                  <a:srgbClr val="FFFF99"/>
                </a:highlight>
                <a:latin typeface="游ゴシック" panose="020B0400000000000000" pitchFamily="50" charset="-128"/>
                <a:ea typeface="游ゴシック" panose="020B0400000000000000" pitchFamily="50" charset="-128"/>
              </a:rPr>
              <a:t>条</a:t>
            </a:r>
            <a:r>
              <a:rPr lang="en-US" altLang="ja-JP" b="1" dirty="0">
                <a:solidFill>
                  <a:srgbClr val="FF0000"/>
                </a:solidFill>
                <a:highlight>
                  <a:srgbClr val="FFFF99"/>
                </a:highlight>
                <a:latin typeface="游ゴシック" panose="020B0400000000000000" pitchFamily="50" charset="-128"/>
                <a:ea typeface="游ゴシック" panose="020B0400000000000000" pitchFamily="50" charset="-128"/>
              </a:rPr>
              <a:t>3</a:t>
            </a:r>
            <a:r>
              <a:rPr lang="ja-JP" altLang="en-US" b="1" dirty="0">
                <a:solidFill>
                  <a:srgbClr val="FF0000"/>
                </a:solidFill>
                <a:highlight>
                  <a:srgbClr val="FFFF99"/>
                </a:highlight>
                <a:latin typeface="游ゴシック" panose="020B0400000000000000" pitchFamily="50" charset="-128"/>
                <a:ea typeface="游ゴシック" panose="020B0400000000000000" pitchFamily="50" charset="-128"/>
              </a:rPr>
              <a:t>項）</a:t>
            </a:r>
          </a:p>
        </p:txBody>
      </p:sp>
      <p:sp>
        <p:nvSpPr>
          <p:cNvPr id="12" name="Rectangle 10">
            <a:extLst>
              <a:ext uri="{FF2B5EF4-FFF2-40B4-BE49-F238E27FC236}">
                <a16:creationId xmlns:a16="http://schemas.microsoft.com/office/drawing/2014/main" id="{FC3B88D3-CED8-E6D1-1797-032B2218CCED}"/>
              </a:ext>
            </a:extLst>
          </p:cNvPr>
          <p:cNvSpPr>
            <a:spLocks noChangeArrowheads="1"/>
          </p:cNvSpPr>
          <p:nvPr/>
        </p:nvSpPr>
        <p:spPr bwMode="auto">
          <a:xfrm>
            <a:off x="5709517" y="1633711"/>
            <a:ext cx="3097823" cy="2023034"/>
          </a:xfrm>
          <a:prstGeom prst="rect">
            <a:avLst/>
          </a:prstGeom>
          <a:noFill/>
          <a:ln w="9525">
            <a:noFill/>
            <a:miter lim="800000"/>
            <a:headEnd/>
            <a:tailEnd/>
          </a:ln>
        </p:spPr>
        <p:txBody>
          <a:bodyPr wrap="none" anchor="t"/>
          <a:lstStyle/>
          <a:p>
            <a:pPr algn="ctr"/>
            <a:endParaRPr lang="ja-JP" altLang="en-US" sz="2585" dirty="0">
              <a:latin typeface="游ゴシック" panose="020B0400000000000000" pitchFamily="50" charset="-128"/>
              <a:ea typeface="游ゴシック" panose="020B0400000000000000" pitchFamily="50" charset="-128"/>
            </a:endParaRPr>
          </a:p>
        </p:txBody>
      </p:sp>
      <p:sp>
        <p:nvSpPr>
          <p:cNvPr id="13" name="Rectangle 9">
            <a:extLst>
              <a:ext uri="{FF2B5EF4-FFF2-40B4-BE49-F238E27FC236}">
                <a16:creationId xmlns:a16="http://schemas.microsoft.com/office/drawing/2014/main" id="{072F8F87-96DF-30B7-38C3-3EEAA2425A3C}"/>
              </a:ext>
            </a:extLst>
          </p:cNvPr>
          <p:cNvSpPr>
            <a:spLocks noChangeArrowheads="1"/>
          </p:cNvSpPr>
          <p:nvPr/>
        </p:nvSpPr>
        <p:spPr bwMode="auto">
          <a:xfrm>
            <a:off x="421813" y="2388074"/>
            <a:ext cx="1225062" cy="2021859"/>
          </a:xfrm>
          <a:prstGeom prst="rect">
            <a:avLst/>
          </a:prstGeom>
          <a:noFill/>
          <a:ln w="9525">
            <a:noFill/>
            <a:miter lim="800000"/>
            <a:headEnd/>
            <a:tailEnd/>
          </a:ln>
        </p:spPr>
        <p:txBody>
          <a:bodyPr wrap="none" anchor="ctr"/>
          <a:lstStyle/>
          <a:p>
            <a:pPr algn="ctr"/>
            <a:r>
              <a:rPr lang="ja-JP" altLang="en-US" sz="2400" b="1" dirty="0">
                <a:latin typeface="游ゴシック" panose="020B0400000000000000" pitchFamily="50" charset="-128"/>
                <a:ea typeface="游ゴシック" panose="020B0400000000000000" pitchFamily="50" charset="-128"/>
              </a:rPr>
              <a:t>被害者</a:t>
            </a:r>
          </a:p>
        </p:txBody>
      </p:sp>
      <p:pic>
        <p:nvPicPr>
          <p:cNvPr id="16" name="図 15">
            <a:extLst>
              <a:ext uri="{FF2B5EF4-FFF2-40B4-BE49-F238E27FC236}">
                <a16:creationId xmlns:a16="http://schemas.microsoft.com/office/drawing/2014/main" id="{8BBDB9C8-F2E4-C121-16F3-9B90DE6D6EE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305725" y="2416188"/>
            <a:ext cx="1907200" cy="1101769"/>
          </a:xfrm>
          <a:prstGeom prst="rect">
            <a:avLst/>
          </a:prstGeom>
        </p:spPr>
      </p:pic>
      <p:pic>
        <p:nvPicPr>
          <p:cNvPr id="17" name="図 16">
            <a:extLst>
              <a:ext uri="{FF2B5EF4-FFF2-40B4-BE49-F238E27FC236}">
                <a16:creationId xmlns:a16="http://schemas.microsoft.com/office/drawing/2014/main" id="{989F1ADD-99A2-784C-6FC5-EC680A718AAB}"/>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7870596" y="5123505"/>
            <a:ext cx="843151" cy="1077730"/>
          </a:xfrm>
          <a:prstGeom prst="rect">
            <a:avLst/>
          </a:prstGeom>
        </p:spPr>
      </p:pic>
      <p:sp>
        <p:nvSpPr>
          <p:cNvPr id="18" name="右矢印 5">
            <a:extLst>
              <a:ext uri="{FF2B5EF4-FFF2-40B4-BE49-F238E27FC236}">
                <a16:creationId xmlns:a16="http://schemas.microsoft.com/office/drawing/2014/main" id="{E90F0A32-9816-BB6D-2DBE-1588E97BD401}"/>
              </a:ext>
            </a:extLst>
          </p:cNvPr>
          <p:cNvSpPr/>
          <p:nvPr/>
        </p:nvSpPr>
        <p:spPr>
          <a:xfrm>
            <a:off x="1792614" y="2728703"/>
            <a:ext cx="3763791" cy="1133705"/>
          </a:xfrm>
          <a:prstGeom prst="rightArrow">
            <a:avLst>
              <a:gd name="adj1" fmla="val 70839"/>
              <a:gd name="adj2" fmla="val 37844"/>
            </a:avLst>
          </a:prstGeom>
          <a:solidFill>
            <a:schemeClr val="accent4">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solidFill>
                  <a:schemeClr val="tx1"/>
                </a:solidFill>
                <a:latin typeface="游ゴシック" panose="020B0400000000000000" pitchFamily="50" charset="-128"/>
                <a:ea typeface="游ゴシック" panose="020B0400000000000000" pitchFamily="50" charset="-128"/>
              </a:rPr>
              <a:t>使用者である病院に</a:t>
            </a:r>
            <a:endParaRPr kumimoji="1" lang="en-US" altLang="ja-JP" sz="1600" dirty="0">
              <a:solidFill>
                <a:schemeClr val="tx1"/>
              </a:solidFill>
              <a:latin typeface="游ゴシック" panose="020B0400000000000000" pitchFamily="50" charset="-128"/>
              <a:ea typeface="游ゴシック" panose="020B0400000000000000" pitchFamily="50" charset="-128"/>
            </a:endParaRPr>
          </a:p>
          <a:p>
            <a:pPr algn="ctr"/>
            <a:r>
              <a:rPr lang="ja-JP" altLang="en-US" sz="1600" dirty="0">
                <a:solidFill>
                  <a:schemeClr val="tx1"/>
                </a:solidFill>
                <a:latin typeface="游ゴシック" panose="020B0400000000000000" pitchFamily="50" charset="-128"/>
                <a:ea typeface="游ゴシック" panose="020B0400000000000000" pitchFamily="50" charset="-128"/>
              </a:rPr>
              <a:t>不法行為に基づき賠償請求</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E5EC4B60-F353-7BF9-3951-C6C94E36DEE2}"/>
              </a:ext>
            </a:extLst>
          </p:cNvPr>
          <p:cNvSpPr txBox="1"/>
          <p:nvPr/>
        </p:nvSpPr>
        <p:spPr>
          <a:xfrm>
            <a:off x="6008366" y="1733614"/>
            <a:ext cx="2646878" cy="461665"/>
          </a:xfrm>
          <a:prstGeom prst="rect">
            <a:avLst/>
          </a:prstGeom>
          <a:noFill/>
        </p:spPr>
        <p:txBody>
          <a:bodyPr wrap="none" rtlCol="0">
            <a:spAutoFit/>
          </a:bodyPr>
          <a:lstStyle/>
          <a:p>
            <a:r>
              <a:rPr kumimoji="1" lang="ja-JP" altLang="en-US" sz="2400" b="1" dirty="0">
                <a:latin typeface="游ゴシック" panose="020B0400000000000000" pitchFamily="50" charset="-128"/>
                <a:ea typeface="游ゴシック" panose="020B0400000000000000" pitchFamily="50" charset="-128"/>
              </a:rPr>
              <a:t>勤務先（病院等）</a:t>
            </a:r>
          </a:p>
        </p:txBody>
      </p:sp>
      <p:sp>
        <p:nvSpPr>
          <p:cNvPr id="22" name="右矢印 5">
            <a:extLst>
              <a:ext uri="{FF2B5EF4-FFF2-40B4-BE49-F238E27FC236}">
                <a16:creationId xmlns:a16="http://schemas.microsoft.com/office/drawing/2014/main" id="{1706FA02-1A7A-E1B5-43BB-CC261BAADFF6}"/>
              </a:ext>
            </a:extLst>
          </p:cNvPr>
          <p:cNvSpPr/>
          <p:nvPr/>
        </p:nvSpPr>
        <p:spPr>
          <a:xfrm>
            <a:off x="1792613" y="5001157"/>
            <a:ext cx="3763791" cy="1133705"/>
          </a:xfrm>
          <a:prstGeom prst="rightArrow">
            <a:avLst>
              <a:gd name="adj1" fmla="val 70839"/>
              <a:gd name="adj2" fmla="val 37844"/>
            </a:avLst>
          </a:prstGeom>
          <a:solidFill>
            <a:schemeClr val="accent4">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solidFill>
                  <a:schemeClr val="tx1"/>
                </a:solidFill>
                <a:latin typeface="游ゴシック" panose="020B0400000000000000" pitchFamily="50" charset="-128"/>
                <a:ea typeface="游ゴシック" panose="020B0400000000000000" pitchFamily="50" charset="-128"/>
              </a:rPr>
              <a:t>看護職に</a:t>
            </a:r>
            <a:endParaRPr lang="en-US" altLang="ja-JP" sz="1600" dirty="0">
              <a:solidFill>
                <a:schemeClr val="tx1"/>
              </a:solidFill>
              <a:latin typeface="游ゴシック" panose="020B0400000000000000" pitchFamily="50" charset="-128"/>
              <a:ea typeface="游ゴシック" panose="020B0400000000000000" pitchFamily="50" charset="-128"/>
            </a:endParaRPr>
          </a:p>
          <a:p>
            <a:pPr algn="ctr"/>
            <a:r>
              <a:rPr lang="ja-JP" altLang="en-US" sz="1600" dirty="0">
                <a:solidFill>
                  <a:schemeClr val="tx1"/>
                </a:solidFill>
                <a:latin typeface="游ゴシック" panose="020B0400000000000000" pitchFamily="50" charset="-128"/>
                <a:ea typeface="游ゴシック" panose="020B0400000000000000" pitchFamily="50" charset="-128"/>
              </a:rPr>
              <a:t>不法行為に基づき賠償請求</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B05F5690-CB0C-7355-8540-1B2402A4299E}"/>
              </a:ext>
            </a:extLst>
          </p:cNvPr>
          <p:cNvSpPr txBox="1"/>
          <p:nvPr/>
        </p:nvSpPr>
        <p:spPr>
          <a:xfrm>
            <a:off x="6462708" y="5450784"/>
            <a:ext cx="1107996" cy="461665"/>
          </a:xfrm>
          <a:prstGeom prst="rect">
            <a:avLst/>
          </a:prstGeom>
          <a:noFill/>
        </p:spPr>
        <p:txBody>
          <a:bodyPr wrap="none" rtlCol="0">
            <a:spAutoFit/>
          </a:bodyPr>
          <a:lstStyle/>
          <a:p>
            <a:r>
              <a:rPr kumimoji="1" lang="ja-JP" altLang="en-US" sz="2400" b="1" dirty="0">
                <a:latin typeface="游ゴシック" panose="020B0400000000000000" pitchFamily="50" charset="-128"/>
                <a:ea typeface="游ゴシック" panose="020B0400000000000000" pitchFamily="50" charset="-128"/>
              </a:rPr>
              <a:t>看護職</a:t>
            </a:r>
          </a:p>
        </p:txBody>
      </p:sp>
      <p:sp>
        <p:nvSpPr>
          <p:cNvPr id="25" name="テキスト ボックス 24">
            <a:extLst>
              <a:ext uri="{FF2B5EF4-FFF2-40B4-BE49-F238E27FC236}">
                <a16:creationId xmlns:a16="http://schemas.microsoft.com/office/drawing/2014/main" id="{921D4C38-B381-3012-2E75-EEE175D78D02}"/>
              </a:ext>
            </a:extLst>
          </p:cNvPr>
          <p:cNvSpPr txBox="1"/>
          <p:nvPr/>
        </p:nvSpPr>
        <p:spPr>
          <a:xfrm>
            <a:off x="1757270" y="1481256"/>
            <a:ext cx="5500003" cy="245452"/>
          </a:xfrm>
          <a:prstGeom prst="rect">
            <a:avLst/>
          </a:prstGeom>
          <a:noFill/>
        </p:spPr>
        <p:txBody>
          <a:bodyPr wrap="square">
            <a:spAutoFit/>
          </a:bodyPr>
          <a:lstStyle/>
          <a:p>
            <a:pPr marL="211021" lvl="1" indent="-211021" defTabSz="820636">
              <a:lnSpc>
                <a:spcPct val="90000"/>
              </a:lnSpc>
              <a:spcBef>
                <a:spcPct val="0"/>
              </a:spcBef>
              <a:spcAft>
                <a:spcPct val="20000"/>
              </a:spcAft>
            </a:pPr>
            <a:r>
              <a:rPr lang="ja-JP" altLang="en-US" sz="1100" b="1" dirty="0">
                <a:latin typeface="游ゴシック" panose="020B0400000000000000" pitchFamily="50" charset="-128"/>
                <a:ea typeface="游ゴシック" panose="020B0400000000000000" pitchFamily="50" charset="-128"/>
              </a:rPr>
              <a:t>①債務不履行に基づく損害賠償請求（民法</a:t>
            </a:r>
            <a:r>
              <a:rPr lang="en-US" altLang="ja-JP" sz="1100" b="1" dirty="0">
                <a:latin typeface="游ゴシック" panose="020B0400000000000000" pitchFamily="50" charset="-128"/>
                <a:ea typeface="游ゴシック" panose="020B0400000000000000" pitchFamily="50" charset="-128"/>
              </a:rPr>
              <a:t>415</a:t>
            </a:r>
            <a:r>
              <a:rPr lang="ja-JP" altLang="en-US" sz="1100" b="1" dirty="0">
                <a:latin typeface="游ゴシック" panose="020B0400000000000000" pitchFamily="50" charset="-128"/>
                <a:ea typeface="游ゴシック" panose="020B0400000000000000" pitchFamily="50" charset="-128"/>
              </a:rPr>
              <a:t>条）</a:t>
            </a:r>
            <a:endParaRPr lang="en-US" altLang="ja-JP" sz="1100" b="1"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AD7C49BF-4386-A013-F4B6-05356EB7E9DC}"/>
              </a:ext>
            </a:extLst>
          </p:cNvPr>
          <p:cNvSpPr txBox="1"/>
          <p:nvPr/>
        </p:nvSpPr>
        <p:spPr>
          <a:xfrm>
            <a:off x="1757270" y="2670442"/>
            <a:ext cx="4572000" cy="245452"/>
          </a:xfrm>
          <a:prstGeom prst="rect">
            <a:avLst/>
          </a:prstGeom>
          <a:noFill/>
        </p:spPr>
        <p:txBody>
          <a:bodyPr wrap="square">
            <a:spAutoFit/>
          </a:bodyPr>
          <a:lstStyle/>
          <a:p>
            <a:pPr marL="211021" lvl="1" indent="-211021" defTabSz="820636">
              <a:lnSpc>
                <a:spcPct val="90000"/>
              </a:lnSpc>
              <a:spcBef>
                <a:spcPct val="0"/>
              </a:spcBef>
              <a:spcAft>
                <a:spcPct val="20000"/>
              </a:spcAft>
            </a:pPr>
            <a:r>
              <a:rPr lang="ja-JP" altLang="en-US" sz="1100" b="1" dirty="0">
                <a:latin typeface="游ゴシック" panose="020B0400000000000000" pitchFamily="50" charset="-128"/>
                <a:ea typeface="游ゴシック" panose="020B0400000000000000" pitchFamily="50" charset="-128"/>
              </a:rPr>
              <a:t>②不法行為に基づく損害賠償請求（民法</a:t>
            </a:r>
            <a:r>
              <a:rPr lang="en-US" altLang="ja-JP" sz="1100" b="1" dirty="0">
                <a:latin typeface="游ゴシック" panose="020B0400000000000000" pitchFamily="50" charset="-128"/>
                <a:ea typeface="游ゴシック" panose="020B0400000000000000" pitchFamily="50" charset="-128"/>
              </a:rPr>
              <a:t>709</a:t>
            </a:r>
            <a:r>
              <a:rPr lang="ja-JP" altLang="en-US" sz="1100" b="1" dirty="0">
                <a:latin typeface="游ゴシック" panose="020B0400000000000000" pitchFamily="50" charset="-128"/>
                <a:ea typeface="游ゴシック" panose="020B0400000000000000" pitchFamily="50" charset="-128"/>
              </a:rPr>
              <a:t>条）</a:t>
            </a:r>
            <a:endParaRPr lang="en-US" altLang="ja-JP" sz="1100" b="1" dirty="0">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2AE9BF-9A74-D906-982C-0CB2576F3262}"/>
              </a:ext>
            </a:extLst>
          </p:cNvPr>
          <p:cNvSpPr txBox="1"/>
          <p:nvPr/>
        </p:nvSpPr>
        <p:spPr>
          <a:xfrm>
            <a:off x="1757270" y="4929773"/>
            <a:ext cx="4572000" cy="245452"/>
          </a:xfrm>
          <a:prstGeom prst="rect">
            <a:avLst/>
          </a:prstGeom>
          <a:noFill/>
        </p:spPr>
        <p:txBody>
          <a:bodyPr wrap="square">
            <a:spAutoFit/>
          </a:bodyPr>
          <a:lstStyle/>
          <a:p>
            <a:pPr marL="211021" lvl="1" indent="-211021" defTabSz="820636">
              <a:lnSpc>
                <a:spcPct val="90000"/>
              </a:lnSpc>
              <a:spcBef>
                <a:spcPct val="0"/>
              </a:spcBef>
              <a:spcAft>
                <a:spcPct val="20000"/>
              </a:spcAft>
            </a:pPr>
            <a:r>
              <a:rPr lang="ja-JP" altLang="en-US" sz="1100" b="1" dirty="0">
                <a:latin typeface="游ゴシック" panose="020B0400000000000000" pitchFamily="50" charset="-128"/>
                <a:ea typeface="游ゴシック" panose="020B0400000000000000" pitchFamily="50" charset="-128"/>
              </a:rPr>
              <a:t>②不法行為に基づく損害賠償請求（民法</a:t>
            </a:r>
            <a:r>
              <a:rPr lang="en-US" altLang="ja-JP" sz="1100" b="1" dirty="0">
                <a:latin typeface="游ゴシック" panose="020B0400000000000000" pitchFamily="50" charset="-128"/>
                <a:ea typeface="游ゴシック" panose="020B0400000000000000" pitchFamily="50" charset="-128"/>
              </a:rPr>
              <a:t>709</a:t>
            </a:r>
            <a:r>
              <a:rPr lang="ja-JP" altLang="en-US" sz="1100" b="1" dirty="0">
                <a:latin typeface="游ゴシック" panose="020B0400000000000000" pitchFamily="50" charset="-128"/>
                <a:ea typeface="游ゴシック" panose="020B0400000000000000" pitchFamily="50" charset="-128"/>
              </a:rPr>
              <a:t>条）</a:t>
            </a:r>
            <a:endParaRPr lang="en-US" altLang="ja-JP" sz="1100" b="1"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26316B0C-1D9E-815E-5697-D2963C23F506}"/>
              </a:ext>
            </a:extLst>
          </p:cNvPr>
          <p:cNvSpPr txBox="1"/>
          <p:nvPr/>
        </p:nvSpPr>
        <p:spPr>
          <a:xfrm>
            <a:off x="379096" y="970057"/>
            <a:ext cx="7957628"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Q</a:t>
            </a:r>
            <a:r>
              <a:rPr kumimoji="1" lang="ja-JP" altLang="en-US" b="1" dirty="0">
                <a:latin typeface="游ゴシック" panose="020B0400000000000000" pitchFamily="50" charset="-128"/>
                <a:ea typeface="游ゴシック" panose="020B0400000000000000" pitchFamily="50" charset="-128"/>
              </a:rPr>
              <a:t>「賠償金の支払いは、勤務先が対応してくれる」と考えていませんか？</a:t>
            </a:r>
          </a:p>
        </p:txBody>
      </p:sp>
      <p:sp>
        <p:nvSpPr>
          <p:cNvPr id="19" name="四角形: 角を丸くする 18">
            <a:extLst>
              <a:ext uri="{FF2B5EF4-FFF2-40B4-BE49-F238E27FC236}">
                <a16:creationId xmlns:a16="http://schemas.microsoft.com/office/drawing/2014/main" id="{E09412C0-A406-366B-7289-FDDC029F54EE}"/>
              </a:ext>
            </a:extLst>
          </p:cNvPr>
          <p:cNvSpPr/>
          <p:nvPr/>
        </p:nvSpPr>
        <p:spPr>
          <a:xfrm>
            <a:off x="5736141" y="1633711"/>
            <a:ext cx="3097822" cy="2013339"/>
          </a:xfrm>
          <a:prstGeom prst="roundRect">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0D3181C0-D76A-9D74-39C9-78C286F5410F}"/>
              </a:ext>
            </a:extLst>
          </p:cNvPr>
          <p:cNvSpPr/>
          <p:nvPr/>
        </p:nvSpPr>
        <p:spPr>
          <a:xfrm>
            <a:off x="5782894" y="5001158"/>
            <a:ext cx="3097822" cy="1375886"/>
          </a:xfrm>
          <a:prstGeom prst="roundRect">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819369F8-3529-8A74-271F-51B912275786}"/>
              </a:ext>
            </a:extLst>
          </p:cNvPr>
          <p:cNvPicPr>
            <a:picLocks noChangeAspect="1"/>
          </p:cNvPicPr>
          <p:nvPr/>
        </p:nvPicPr>
        <p:blipFill>
          <a:blip r:embed="rId5"/>
          <a:stretch>
            <a:fillRect/>
          </a:stretch>
        </p:blipFill>
        <p:spPr>
          <a:xfrm>
            <a:off x="529940" y="3725117"/>
            <a:ext cx="1008808" cy="1008808"/>
          </a:xfrm>
          <a:prstGeom prst="rect">
            <a:avLst/>
          </a:prstGeom>
        </p:spPr>
      </p:pic>
    </p:spTree>
    <p:extLst>
      <p:ext uri="{BB962C8B-B14F-4D97-AF65-F5344CB8AC3E}">
        <p14:creationId xmlns:p14="http://schemas.microsoft.com/office/powerpoint/2010/main" val="286139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D36CDA3-D5DE-7F3B-9D73-32F4F8079400}"/>
              </a:ext>
            </a:extLst>
          </p:cNvPr>
          <p:cNvSpPr txBox="1"/>
          <p:nvPr/>
        </p:nvSpPr>
        <p:spPr>
          <a:xfrm>
            <a:off x="1401901" y="2721114"/>
            <a:ext cx="6340197" cy="707886"/>
          </a:xfrm>
          <a:prstGeom prst="rect">
            <a:avLst/>
          </a:prstGeom>
          <a:noFill/>
        </p:spPr>
        <p:txBody>
          <a:bodyPr wrap="none" rtlCol="0">
            <a:spAutoFit/>
          </a:bodyPr>
          <a:lstStyle/>
          <a:p>
            <a:r>
              <a:rPr kumimoji="1" lang="ja-JP" altLang="en-US" sz="4000" b="1" dirty="0"/>
              <a:t>備えとしての賠償責任保険</a:t>
            </a:r>
          </a:p>
        </p:txBody>
      </p:sp>
    </p:spTree>
    <p:extLst>
      <p:ext uri="{BB962C8B-B14F-4D97-AF65-F5344CB8AC3E}">
        <p14:creationId xmlns:p14="http://schemas.microsoft.com/office/powerpoint/2010/main" val="379196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13</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32485" y="312738"/>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想定事故例を基に起こり得るトラブルを考える</a:t>
            </a:r>
          </a:p>
        </p:txBody>
      </p:sp>
      <p:sp>
        <p:nvSpPr>
          <p:cNvPr id="6" name="テキスト ボックス 5">
            <a:extLst>
              <a:ext uri="{FF2B5EF4-FFF2-40B4-BE49-F238E27FC236}">
                <a16:creationId xmlns:a16="http://schemas.microsoft.com/office/drawing/2014/main" id="{D9784960-AD5E-86FD-7D9B-D6FC9938FB29}"/>
              </a:ext>
            </a:extLst>
          </p:cNvPr>
          <p:cNvSpPr txBox="1"/>
          <p:nvPr/>
        </p:nvSpPr>
        <p:spPr>
          <a:xfrm>
            <a:off x="86073" y="994223"/>
            <a:ext cx="1891430" cy="400110"/>
          </a:xfrm>
          <a:prstGeom prst="rect">
            <a:avLst/>
          </a:prstGeom>
          <a:noFill/>
        </p:spPr>
        <p:txBody>
          <a:bodyPr wrap="square">
            <a:spAutoFit/>
          </a:bodyPr>
          <a:lstStyle/>
          <a:p>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対人事故</a:t>
            </a:r>
            <a:r>
              <a:rPr lang="en-US" altLang="ja-JP" sz="2000" b="1" dirty="0">
                <a:latin typeface="游ゴシック" panose="020B0400000000000000" pitchFamily="50" charset="-128"/>
                <a:ea typeface="游ゴシック" panose="020B0400000000000000" pitchFamily="50" charset="-128"/>
              </a:rPr>
              <a:t>】</a:t>
            </a:r>
            <a:endParaRPr lang="ja-JP" altLang="en-US" sz="2000" b="1"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B2956D59-78E3-8CD7-5EC5-A45C0CD95542}"/>
              </a:ext>
            </a:extLst>
          </p:cNvPr>
          <p:cNvGrpSpPr/>
          <p:nvPr/>
        </p:nvGrpSpPr>
        <p:grpSpPr>
          <a:xfrm>
            <a:off x="277090" y="1440731"/>
            <a:ext cx="8589819" cy="1014203"/>
            <a:chOff x="189548" y="1257967"/>
            <a:chExt cx="8612347" cy="1014203"/>
          </a:xfrm>
        </p:grpSpPr>
        <p:sp>
          <p:nvSpPr>
            <p:cNvPr id="10" name="テキスト ボックス 9">
              <a:extLst>
                <a:ext uri="{FF2B5EF4-FFF2-40B4-BE49-F238E27FC236}">
                  <a16:creationId xmlns:a16="http://schemas.microsoft.com/office/drawing/2014/main" id="{A17C1D1C-AB70-42B8-E3FE-6E4FBE320A37}"/>
                </a:ext>
              </a:extLst>
            </p:cNvPr>
            <p:cNvSpPr txBox="1"/>
            <p:nvPr/>
          </p:nvSpPr>
          <p:spPr>
            <a:xfrm>
              <a:off x="681759" y="1257967"/>
              <a:ext cx="8120136" cy="738664"/>
            </a:xfrm>
            <a:prstGeom prst="rect">
              <a:avLst/>
            </a:prstGeom>
            <a:noFill/>
          </p:spPr>
          <p:txBody>
            <a:bodyPr wrap="square">
              <a:spAutoFit/>
            </a:bodyPr>
            <a:lstStyle/>
            <a:p>
              <a:r>
                <a:rPr kumimoji="1" lang="ja-JP" altLang="en-US" sz="1400" dirty="0">
                  <a:solidFill>
                    <a:schemeClr val="tx1"/>
                  </a:solidFill>
                  <a:latin typeface="游ゴシック" panose="020B0400000000000000" pitchFamily="50" charset="-128"/>
                  <a:ea typeface="游ゴシック" panose="020B0400000000000000" pitchFamily="50" charset="-128"/>
                </a:rPr>
                <a:t>助産師が関わった分娩時に、医療ミスが発生し、新生児に重度の後遺障害が残存した。</a:t>
              </a:r>
              <a:br>
                <a:rPr kumimoji="1" lang="en-US" altLang="ja-JP" sz="1400" dirty="0">
                  <a:solidFill>
                    <a:schemeClr val="tx1"/>
                  </a:solidFill>
                  <a:latin typeface="游ゴシック" panose="020B0400000000000000" pitchFamily="50" charset="-128"/>
                  <a:ea typeface="游ゴシック" panose="020B0400000000000000"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rPr>
                <a:t>患者側は医療機関側に損害賠償請求を提起した。医療機関側は、関わった助産師にも過失があったとして助産師にも賠償金の負担を求めた。</a:t>
              </a:r>
              <a:r>
                <a:rPr lang="ja-JP" altLang="en-US" sz="1400" dirty="0">
                  <a:latin typeface="游ゴシック" panose="020B0400000000000000" pitchFamily="50" charset="-128"/>
                  <a:ea typeface="游ゴシック" panose="020B0400000000000000" pitchFamily="50" charset="-128"/>
                </a:rPr>
                <a:t>　　　　　　　　　　　</a:t>
              </a:r>
            </a:p>
          </p:txBody>
        </p:sp>
        <p:pic>
          <p:nvPicPr>
            <p:cNvPr id="11" name="図 10">
              <a:extLst>
                <a:ext uri="{FF2B5EF4-FFF2-40B4-BE49-F238E27FC236}">
                  <a16:creationId xmlns:a16="http://schemas.microsoft.com/office/drawing/2014/main" id="{1374C2A4-A3AA-4909-5908-B496E84450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48" y="1257967"/>
              <a:ext cx="492211" cy="492211"/>
            </a:xfrm>
            <a:prstGeom prst="rect">
              <a:avLst/>
            </a:prstGeom>
          </p:spPr>
        </p:pic>
        <p:sp>
          <p:nvSpPr>
            <p:cNvPr id="12" name="テキスト ボックス 11">
              <a:extLst>
                <a:ext uri="{FF2B5EF4-FFF2-40B4-BE49-F238E27FC236}">
                  <a16:creationId xmlns:a16="http://schemas.microsoft.com/office/drawing/2014/main" id="{CAE55B4E-E050-6A2A-76CA-DD858FC3D82C}"/>
                </a:ext>
              </a:extLst>
            </p:cNvPr>
            <p:cNvSpPr txBox="1"/>
            <p:nvPr/>
          </p:nvSpPr>
          <p:spPr>
            <a:xfrm>
              <a:off x="681758" y="1964393"/>
              <a:ext cx="3566707" cy="307777"/>
            </a:xfrm>
            <a:prstGeom prst="rect">
              <a:avLst/>
            </a:prstGeom>
            <a:noFill/>
          </p:spPr>
          <p:txBody>
            <a:bodyPr wrap="square">
              <a:spAutoFit/>
            </a:bodyPr>
            <a:lstStyle/>
            <a:p>
              <a:r>
                <a:rPr lang="zh-TW" altLang="en-US" sz="1400" b="1" u="sng" dirty="0">
                  <a:solidFill>
                    <a:srgbClr val="FF0000"/>
                  </a:solidFill>
                  <a:latin typeface="游ゴシック" panose="020B0400000000000000" pitchFamily="50" charset="-128"/>
                  <a:ea typeface="游ゴシック" panose="020B0400000000000000" pitchFamily="50" charset="-128"/>
                </a:rPr>
                <a:t>損害賠償金等総額　</a:t>
              </a:r>
              <a:r>
                <a:rPr lang="en-US" altLang="zh-TW" sz="1400" b="1" u="sng" dirty="0">
                  <a:solidFill>
                    <a:srgbClr val="FF0000"/>
                  </a:solidFill>
                  <a:latin typeface="游ゴシック" panose="020B0400000000000000" pitchFamily="50" charset="-128"/>
                  <a:ea typeface="游ゴシック" panose="020B0400000000000000" pitchFamily="50" charset="-128"/>
                </a:rPr>
                <a:t>2,000</a:t>
              </a:r>
              <a:r>
                <a:rPr lang="zh-TW" altLang="en-US" sz="1400" b="1" u="sng" dirty="0">
                  <a:solidFill>
                    <a:srgbClr val="FF0000"/>
                  </a:solidFill>
                  <a:latin typeface="游ゴシック" panose="020B0400000000000000" pitchFamily="50" charset="-128"/>
                  <a:ea typeface="游ゴシック" panose="020B0400000000000000" pitchFamily="50" charset="-128"/>
                </a:rPr>
                <a:t>万円</a:t>
              </a:r>
            </a:p>
          </p:txBody>
        </p:sp>
      </p:grpSp>
      <p:grpSp>
        <p:nvGrpSpPr>
          <p:cNvPr id="21" name="グループ化 20">
            <a:extLst>
              <a:ext uri="{FF2B5EF4-FFF2-40B4-BE49-F238E27FC236}">
                <a16:creationId xmlns:a16="http://schemas.microsoft.com/office/drawing/2014/main" id="{FE468163-BDA0-6448-3C21-532DA8D03BCD}"/>
              </a:ext>
            </a:extLst>
          </p:cNvPr>
          <p:cNvGrpSpPr/>
          <p:nvPr/>
        </p:nvGrpSpPr>
        <p:grpSpPr>
          <a:xfrm>
            <a:off x="277090" y="2639368"/>
            <a:ext cx="8589819" cy="1014203"/>
            <a:chOff x="189548" y="1257967"/>
            <a:chExt cx="8612347" cy="1014203"/>
          </a:xfrm>
        </p:grpSpPr>
        <p:sp>
          <p:nvSpPr>
            <p:cNvPr id="22" name="テキスト ボックス 21">
              <a:extLst>
                <a:ext uri="{FF2B5EF4-FFF2-40B4-BE49-F238E27FC236}">
                  <a16:creationId xmlns:a16="http://schemas.microsoft.com/office/drawing/2014/main" id="{2ABDBF49-B9AC-D2EC-5D76-1A39496729E3}"/>
                </a:ext>
              </a:extLst>
            </p:cNvPr>
            <p:cNvSpPr txBox="1"/>
            <p:nvPr/>
          </p:nvSpPr>
          <p:spPr>
            <a:xfrm>
              <a:off x="681759" y="1257967"/>
              <a:ext cx="8120136" cy="738664"/>
            </a:xfrm>
            <a:prstGeom prst="rect">
              <a:avLst/>
            </a:prstGeom>
            <a:noFill/>
          </p:spPr>
          <p:txBody>
            <a:bodyPr wrap="square">
              <a:spAutoFit/>
            </a:bodyPr>
            <a:lstStyle/>
            <a:p>
              <a:r>
                <a:rPr kumimoji="1" lang="ja-JP" altLang="en-US" sz="1400" dirty="0">
                  <a:solidFill>
                    <a:schemeClr val="tx1"/>
                  </a:solidFill>
                  <a:latin typeface="游ゴシック" panose="020B0400000000000000" pitchFamily="50" charset="-128"/>
                  <a:ea typeface="游ゴシック" panose="020B0400000000000000" pitchFamily="50" charset="-128"/>
                </a:rPr>
                <a:t>特定行為である気管カニューレの交換時に気管カニューレを抜去。その後、患者がむせこんでしまい、再装着できなくなってしまった。その後の気道確保も遅れ、患者が死亡した。遺族から看護師と所属施設が賠償請求を受けた。 。</a:t>
              </a:r>
              <a:r>
                <a:rPr lang="ja-JP" altLang="en-US" sz="1400" dirty="0">
                  <a:latin typeface="游ゴシック" panose="020B0400000000000000" pitchFamily="50" charset="-128"/>
                  <a:ea typeface="游ゴシック" panose="020B0400000000000000" pitchFamily="50" charset="-128"/>
                </a:rPr>
                <a:t>　　　　　　　　　　</a:t>
              </a:r>
            </a:p>
          </p:txBody>
        </p:sp>
        <p:pic>
          <p:nvPicPr>
            <p:cNvPr id="23" name="図 22">
              <a:extLst>
                <a:ext uri="{FF2B5EF4-FFF2-40B4-BE49-F238E27FC236}">
                  <a16:creationId xmlns:a16="http://schemas.microsoft.com/office/drawing/2014/main" id="{6AF712CA-69E2-2BA2-2B5B-A287FE042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48" y="1257967"/>
              <a:ext cx="492211" cy="492211"/>
            </a:xfrm>
            <a:prstGeom prst="rect">
              <a:avLst/>
            </a:prstGeom>
          </p:spPr>
        </p:pic>
        <p:sp>
          <p:nvSpPr>
            <p:cNvPr id="24" name="テキスト ボックス 23">
              <a:extLst>
                <a:ext uri="{FF2B5EF4-FFF2-40B4-BE49-F238E27FC236}">
                  <a16:creationId xmlns:a16="http://schemas.microsoft.com/office/drawing/2014/main" id="{A386397E-8721-0CEF-EF64-E66107158887}"/>
                </a:ext>
              </a:extLst>
            </p:cNvPr>
            <p:cNvSpPr txBox="1"/>
            <p:nvPr/>
          </p:nvSpPr>
          <p:spPr>
            <a:xfrm>
              <a:off x="681758" y="1964393"/>
              <a:ext cx="3566707" cy="307777"/>
            </a:xfrm>
            <a:prstGeom prst="rect">
              <a:avLst/>
            </a:prstGeom>
            <a:noFill/>
          </p:spPr>
          <p:txBody>
            <a:bodyPr wrap="square">
              <a:spAutoFit/>
            </a:bodyPr>
            <a:lstStyle/>
            <a:p>
              <a:r>
                <a:rPr lang="zh-TW" altLang="en-US" sz="1400" b="1" u="sng" dirty="0">
                  <a:solidFill>
                    <a:srgbClr val="FF0000"/>
                  </a:solidFill>
                  <a:latin typeface="游ゴシック" panose="020B0400000000000000" pitchFamily="50" charset="-128"/>
                  <a:ea typeface="游ゴシック" panose="020B0400000000000000" pitchFamily="50" charset="-128"/>
                </a:rPr>
                <a:t>損害賠償金等総額　</a:t>
              </a:r>
              <a:r>
                <a:rPr lang="en-US" altLang="zh-TW" sz="1400" b="1" u="sng" dirty="0">
                  <a:solidFill>
                    <a:srgbClr val="FF0000"/>
                  </a:solidFill>
                  <a:latin typeface="游ゴシック" panose="020B0400000000000000" pitchFamily="50" charset="-128"/>
                  <a:ea typeface="游ゴシック" panose="020B0400000000000000" pitchFamily="50" charset="-128"/>
                </a:rPr>
                <a:t>1,000</a:t>
              </a:r>
              <a:r>
                <a:rPr lang="zh-TW" altLang="en-US" sz="1400" b="1" u="sng" dirty="0">
                  <a:solidFill>
                    <a:srgbClr val="FF0000"/>
                  </a:solidFill>
                  <a:latin typeface="游ゴシック" panose="020B0400000000000000" pitchFamily="50" charset="-128"/>
                  <a:ea typeface="游ゴシック" panose="020B0400000000000000" pitchFamily="50" charset="-128"/>
                </a:rPr>
                <a:t>万円</a:t>
              </a:r>
            </a:p>
          </p:txBody>
        </p:sp>
      </p:grpSp>
      <p:grpSp>
        <p:nvGrpSpPr>
          <p:cNvPr id="25" name="グループ化 24">
            <a:extLst>
              <a:ext uri="{FF2B5EF4-FFF2-40B4-BE49-F238E27FC236}">
                <a16:creationId xmlns:a16="http://schemas.microsoft.com/office/drawing/2014/main" id="{C49EECA5-EF7D-3645-3F60-78F70D342A8F}"/>
              </a:ext>
            </a:extLst>
          </p:cNvPr>
          <p:cNvGrpSpPr/>
          <p:nvPr/>
        </p:nvGrpSpPr>
        <p:grpSpPr>
          <a:xfrm>
            <a:off x="277090" y="3867972"/>
            <a:ext cx="8589819" cy="819827"/>
            <a:chOff x="189548" y="1257967"/>
            <a:chExt cx="8612347" cy="819827"/>
          </a:xfrm>
        </p:grpSpPr>
        <p:sp>
          <p:nvSpPr>
            <p:cNvPr id="26" name="テキスト ボックス 25">
              <a:extLst>
                <a:ext uri="{FF2B5EF4-FFF2-40B4-BE49-F238E27FC236}">
                  <a16:creationId xmlns:a16="http://schemas.microsoft.com/office/drawing/2014/main" id="{3D5DA359-40DC-1A3D-F138-1AAF007610B3}"/>
                </a:ext>
              </a:extLst>
            </p:cNvPr>
            <p:cNvSpPr txBox="1"/>
            <p:nvPr/>
          </p:nvSpPr>
          <p:spPr>
            <a:xfrm>
              <a:off x="681759" y="1257967"/>
              <a:ext cx="8120136" cy="523220"/>
            </a:xfrm>
            <a:prstGeom prst="rect">
              <a:avLst/>
            </a:prstGeom>
            <a:noFill/>
          </p:spPr>
          <p:txBody>
            <a:bodyPr wrap="square">
              <a:spAutoFit/>
            </a:bodyPr>
            <a:lstStyle/>
            <a:p>
              <a:r>
                <a:rPr kumimoji="1" lang="ja-JP" altLang="en-US" sz="1400" dirty="0">
                  <a:solidFill>
                    <a:schemeClr val="tx1"/>
                  </a:solidFill>
                  <a:latin typeface="游ゴシック" panose="020B0400000000000000" pitchFamily="50" charset="-128"/>
                  <a:ea typeface="游ゴシック" panose="020B0400000000000000" pitchFamily="50" charset="-128"/>
                </a:rPr>
                <a:t>救急で運ばれてきた患者が死亡。遺族は、所属施設ならびに関わった看護職全員に賠償請求を行った。所属施設は、弁護士へ支払った訴訟着手金の一部の負担を各看護職に求めた。</a:t>
              </a:r>
              <a:r>
                <a:rPr lang="ja-JP" altLang="en-US" sz="1400" dirty="0">
                  <a:latin typeface="游ゴシック" panose="020B0400000000000000" pitchFamily="50" charset="-128"/>
                  <a:ea typeface="游ゴシック" panose="020B0400000000000000" pitchFamily="50" charset="-128"/>
                </a:rPr>
                <a:t>　　　　　　　　　　　</a:t>
              </a:r>
            </a:p>
          </p:txBody>
        </p:sp>
        <p:pic>
          <p:nvPicPr>
            <p:cNvPr id="27" name="図 26">
              <a:extLst>
                <a:ext uri="{FF2B5EF4-FFF2-40B4-BE49-F238E27FC236}">
                  <a16:creationId xmlns:a16="http://schemas.microsoft.com/office/drawing/2014/main" id="{8E80CF16-C9C0-6E99-C558-21A0BAEC3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48" y="1257967"/>
              <a:ext cx="492211" cy="492211"/>
            </a:xfrm>
            <a:prstGeom prst="rect">
              <a:avLst/>
            </a:prstGeom>
          </p:spPr>
        </p:pic>
        <p:sp>
          <p:nvSpPr>
            <p:cNvPr id="28" name="テキスト ボックス 27">
              <a:extLst>
                <a:ext uri="{FF2B5EF4-FFF2-40B4-BE49-F238E27FC236}">
                  <a16:creationId xmlns:a16="http://schemas.microsoft.com/office/drawing/2014/main" id="{B65B0612-2226-3A23-9C87-AA023E1C84EE}"/>
                </a:ext>
              </a:extLst>
            </p:cNvPr>
            <p:cNvSpPr txBox="1"/>
            <p:nvPr/>
          </p:nvSpPr>
          <p:spPr>
            <a:xfrm>
              <a:off x="681758" y="1770017"/>
              <a:ext cx="3566707" cy="307777"/>
            </a:xfrm>
            <a:prstGeom prst="rect">
              <a:avLst/>
            </a:prstGeom>
            <a:noFill/>
          </p:spPr>
          <p:txBody>
            <a:bodyPr wrap="square">
              <a:spAutoFit/>
            </a:bodyPr>
            <a:lstStyle/>
            <a:p>
              <a:r>
                <a:rPr lang="zh-TW" altLang="en-US" sz="1400" b="1" u="sng" dirty="0">
                  <a:solidFill>
                    <a:srgbClr val="FF0000"/>
                  </a:solidFill>
                  <a:latin typeface="游ゴシック" panose="020B0400000000000000" pitchFamily="50" charset="-128"/>
                  <a:ea typeface="游ゴシック" panose="020B0400000000000000" pitchFamily="50" charset="-128"/>
                </a:rPr>
                <a:t>争訟費用（弁護士費用）等総額　</a:t>
              </a:r>
              <a:r>
                <a:rPr lang="en-US" altLang="zh-TW" sz="1400" b="1" u="sng" dirty="0">
                  <a:solidFill>
                    <a:srgbClr val="FF0000"/>
                  </a:solidFill>
                  <a:latin typeface="游ゴシック" panose="020B0400000000000000" pitchFamily="50" charset="-128"/>
                  <a:ea typeface="游ゴシック" panose="020B0400000000000000" pitchFamily="50" charset="-128"/>
                </a:rPr>
                <a:t>100</a:t>
              </a:r>
              <a:r>
                <a:rPr lang="zh-TW" altLang="en-US" sz="1400" b="1" u="sng" dirty="0">
                  <a:solidFill>
                    <a:srgbClr val="FF0000"/>
                  </a:solidFill>
                  <a:latin typeface="游ゴシック" panose="020B0400000000000000" pitchFamily="50" charset="-128"/>
                  <a:ea typeface="游ゴシック" panose="020B0400000000000000" pitchFamily="50" charset="-128"/>
                </a:rPr>
                <a:t>万円</a:t>
              </a:r>
            </a:p>
          </p:txBody>
        </p:sp>
      </p:grpSp>
      <p:sp>
        <p:nvSpPr>
          <p:cNvPr id="29" name="テキスト ボックス 28">
            <a:extLst>
              <a:ext uri="{FF2B5EF4-FFF2-40B4-BE49-F238E27FC236}">
                <a16:creationId xmlns:a16="http://schemas.microsoft.com/office/drawing/2014/main" id="{62E62219-BD45-B561-E54F-81EA9DBA3338}"/>
              </a:ext>
            </a:extLst>
          </p:cNvPr>
          <p:cNvSpPr txBox="1"/>
          <p:nvPr/>
        </p:nvSpPr>
        <p:spPr>
          <a:xfrm>
            <a:off x="86073" y="4973661"/>
            <a:ext cx="1891430" cy="400110"/>
          </a:xfrm>
          <a:prstGeom prst="rect">
            <a:avLst/>
          </a:prstGeom>
          <a:noFill/>
        </p:spPr>
        <p:txBody>
          <a:bodyPr wrap="square">
            <a:spAutoFit/>
          </a:bodyPr>
          <a:lstStyle/>
          <a:p>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対物事故</a:t>
            </a:r>
            <a:r>
              <a:rPr lang="en-US" altLang="ja-JP" sz="2000" b="1" dirty="0">
                <a:latin typeface="游ゴシック" panose="020B0400000000000000" pitchFamily="50" charset="-128"/>
                <a:ea typeface="游ゴシック" panose="020B0400000000000000" pitchFamily="50" charset="-128"/>
              </a:rPr>
              <a:t>】</a:t>
            </a:r>
            <a:endParaRPr lang="ja-JP" altLang="en-US" sz="2000" b="1" dirty="0">
              <a:latin typeface="游ゴシック" panose="020B0400000000000000" pitchFamily="50" charset="-128"/>
              <a:ea typeface="游ゴシック" panose="020B0400000000000000" pitchFamily="50" charset="-128"/>
            </a:endParaRPr>
          </a:p>
        </p:txBody>
      </p:sp>
      <p:grpSp>
        <p:nvGrpSpPr>
          <p:cNvPr id="37" name="グループ化 36">
            <a:extLst>
              <a:ext uri="{FF2B5EF4-FFF2-40B4-BE49-F238E27FC236}">
                <a16:creationId xmlns:a16="http://schemas.microsoft.com/office/drawing/2014/main" id="{37A94AEF-4CAB-D3D8-C545-0639B342B4E9}"/>
              </a:ext>
            </a:extLst>
          </p:cNvPr>
          <p:cNvGrpSpPr/>
          <p:nvPr/>
        </p:nvGrpSpPr>
        <p:grpSpPr>
          <a:xfrm>
            <a:off x="1166332" y="5437560"/>
            <a:ext cx="8638207" cy="549916"/>
            <a:chOff x="880697" y="5539802"/>
            <a:chExt cx="8638207" cy="549916"/>
          </a:xfrm>
        </p:grpSpPr>
        <p:sp>
          <p:nvSpPr>
            <p:cNvPr id="30" name="テキスト ボックス 29">
              <a:extLst>
                <a:ext uri="{FF2B5EF4-FFF2-40B4-BE49-F238E27FC236}">
                  <a16:creationId xmlns:a16="http://schemas.microsoft.com/office/drawing/2014/main" id="{460D364D-43F1-8E1B-5962-CDD1047B813B}"/>
                </a:ext>
              </a:extLst>
            </p:cNvPr>
            <p:cNvSpPr txBox="1"/>
            <p:nvPr/>
          </p:nvSpPr>
          <p:spPr>
            <a:xfrm>
              <a:off x="880697" y="5544925"/>
              <a:ext cx="5890344" cy="523220"/>
            </a:xfrm>
            <a:prstGeom prst="rect">
              <a:avLst/>
            </a:prstGeom>
            <a:noFill/>
          </p:spPr>
          <p:txBody>
            <a:bodyPr wrap="square">
              <a:spAutoFit/>
            </a:bodyPr>
            <a:lstStyle/>
            <a:p>
              <a:r>
                <a:rPr lang="ja-JP" altLang="en-US" sz="14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1400" dirty="0">
                  <a:effectLst/>
                  <a:latin typeface="游ゴシック" panose="020B0400000000000000" pitchFamily="50" charset="-128"/>
                  <a:ea typeface="游ゴシック" panose="020B0400000000000000" pitchFamily="50" charset="-128"/>
                  <a:cs typeface="Courier New" panose="02070309020205020404" pitchFamily="49" charset="0"/>
                </a:rPr>
                <a:t>患者の義歯を誤って、廃棄してしまった。</a:t>
              </a:r>
              <a:endParaRPr lang="en-US" altLang="ja-JP" sz="14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en-US" sz="1400" dirty="0">
                  <a:effectLst/>
                  <a:latin typeface="游ゴシック" panose="020B0400000000000000" pitchFamily="50" charset="-128"/>
                  <a:ea typeface="游ゴシック" panose="020B0400000000000000" pitchFamily="50" charset="-128"/>
                  <a:cs typeface="Courier New" panose="02070309020205020404" pitchFamily="49" charset="0"/>
                </a:rPr>
                <a:t>・患者の補聴器を誤って踏んでしまい、破損させてしまった。</a:t>
              </a:r>
              <a:endParaRPr lang="en-US" altLang="ja-JP" sz="14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32" name="テキスト ボックス 31">
              <a:extLst>
                <a:ext uri="{FF2B5EF4-FFF2-40B4-BE49-F238E27FC236}">
                  <a16:creationId xmlns:a16="http://schemas.microsoft.com/office/drawing/2014/main" id="{4B8492D8-5A5C-E9E6-4823-247EE9A30D95}"/>
                </a:ext>
              </a:extLst>
            </p:cNvPr>
            <p:cNvSpPr txBox="1"/>
            <p:nvPr/>
          </p:nvSpPr>
          <p:spPr>
            <a:xfrm>
              <a:off x="5952744" y="5539802"/>
              <a:ext cx="3291840" cy="307777"/>
            </a:xfrm>
            <a:prstGeom prst="rect">
              <a:avLst/>
            </a:prstGeom>
            <a:noFill/>
          </p:spPr>
          <p:txBody>
            <a:bodyPr wrap="square">
              <a:spAutoFit/>
            </a:bodyPr>
            <a:lstStyle/>
            <a:p>
              <a:r>
                <a:rPr lang="zh-TW" altLang="en-US" sz="1400" b="1" u="sng" dirty="0">
                  <a:solidFill>
                    <a:srgbClr val="FF0000"/>
                  </a:solidFill>
                  <a:latin typeface="游ゴシック" panose="020B0400000000000000" pitchFamily="50" charset="-128"/>
                  <a:ea typeface="游ゴシック" panose="020B0400000000000000" pitchFamily="50" charset="-128"/>
                </a:rPr>
                <a:t>損害賠償金等総額　</a:t>
              </a:r>
              <a:r>
                <a:rPr lang="en-US" altLang="zh-TW" sz="1400" b="1" u="sng" dirty="0">
                  <a:solidFill>
                    <a:srgbClr val="FF0000"/>
                  </a:solidFill>
                  <a:latin typeface="游ゴシック" panose="020B0400000000000000" pitchFamily="50" charset="-128"/>
                  <a:ea typeface="游ゴシック" panose="020B0400000000000000" pitchFamily="50" charset="-128"/>
                </a:rPr>
                <a:t>2</a:t>
              </a:r>
              <a:r>
                <a:rPr lang="zh-TW" altLang="en-US" sz="1400" b="1" u="sng" dirty="0">
                  <a:solidFill>
                    <a:srgbClr val="FF0000"/>
                  </a:solidFill>
                  <a:latin typeface="游ゴシック" panose="020B0400000000000000" pitchFamily="50" charset="-128"/>
                  <a:ea typeface="游ゴシック" panose="020B0400000000000000" pitchFamily="50" charset="-128"/>
                </a:rPr>
                <a:t>万円</a:t>
              </a:r>
            </a:p>
          </p:txBody>
        </p:sp>
        <p:sp>
          <p:nvSpPr>
            <p:cNvPr id="33" name="テキスト ボックス 32">
              <a:extLst>
                <a:ext uri="{FF2B5EF4-FFF2-40B4-BE49-F238E27FC236}">
                  <a16:creationId xmlns:a16="http://schemas.microsoft.com/office/drawing/2014/main" id="{CCAE0F7E-5C15-F6A6-18BE-EB9FE036BC0C}"/>
                </a:ext>
              </a:extLst>
            </p:cNvPr>
            <p:cNvSpPr txBox="1"/>
            <p:nvPr/>
          </p:nvSpPr>
          <p:spPr>
            <a:xfrm>
              <a:off x="5952744" y="5781941"/>
              <a:ext cx="3566160" cy="307777"/>
            </a:xfrm>
            <a:prstGeom prst="rect">
              <a:avLst/>
            </a:prstGeom>
            <a:noFill/>
          </p:spPr>
          <p:txBody>
            <a:bodyPr wrap="square">
              <a:spAutoFit/>
            </a:bodyPr>
            <a:lstStyle/>
            <a:p>
              <a:r>
                <a:rPr lang="zh-TW" altLang="en-US" sz="1400" b="1" u="sng" dirty="0">
                  <a:solidFill>
                    <a:srgbClr val="FF0000"/>
                  </a:solidFill>
                  <a:latin typeface="游ゴシック" panose="020B0400000000000000" pitchFamily="50" charset="-128"/>
                  <a:ea typeface="游ゴシック" panose="020B0400000000000000" pitchFamily="50" charset="-128"/>
                </a:rPr>
                <a:t>損害賠償金等総額　</a:t>
              </a:r>
              <a:r>
                <a:rPr lang="en-US" altLang="zh-TW" sz="1400" b="1" u="sng" dirty="0">
                  <a:solidFill>
                    <a:srgbClr val="FF0000"/>
                  </a:solidFill>
                  <a:latin typeface="游ゴシック" panose="020B0400000000000000" pitchFamily="50" charset="-128"/>
                  <a:ea typeface="游ゴシック" panose="020B0400000000000000" pitchFamily="50" charset="-128"/>
                </a:rPr>
                <a:t>3</a:t>
              </a:r>
              <a:r>
                <a:rPr lang="zh-TW" altLang="en-US" sz="1400" b="1" u="sng" dirty="0">
                  <a:solidFill>
                    <a:srgbClr val="FF0000"/>
                  </a:solidFill>
                  <a:latin typeface="游ゴシック" panose="020B0400000000000000" pitchFamily="50" charset="-128"/>
                  <a:ea typeface="游ゴシック" panose="020B0400000000000000" pitchFamily="50" charset="-128"/>
                </a:rPr>
                <a:t>万円</a:t>
              </a:r>
            </a:p>
          </p:txBody>
        </p:sp>
      </p:grpSp>
      <p:grpSp>
        <p:nvGrpSpPr>
          <p:cNvPr id="34" name="グループ化 33">
            <a:extLst>
              <a:ext uri="{FF2B5EF4-FFF2-40B4-BE49-F238E27FC236}">
                <a16:creationId xmlns:a16="http://schemas.microsoft.com/office/drawing/2014/main" id="{E7119222-4538-5F86-5760-7D7A0160DB99}"/>
              </a:ext>
            </a:extLst>
          </p:cNvPr>
          <p:cNvGrpSpPr/>
          <p:nvPr/>
        </p:nvGrpSpPr>
        <p:grpSpPr>
          <a:xfrm>
            <a:off x="277090" y="5373771"/>
            <a:ext cx="1012707" cy="630853"/>
            <a:chOff x="130716" y="5464762"/>
            <a:chExt cx="1012707" cy="630853"/>
          </a:xfrm>
        </p:grpSpPr>
        <p:pic>
          <p:nvPicPr>
            <p:cNvPr id="35" name="図 34">
              <a:extLst>
                <a:ext uri="{FF2B5EF4-FFF2-40B4-BE49-F238E27FC236}">
                  <a16:creationId xmlns:a16="http://schemas.microsoft.com/office/drawing/2014/main" id="{EB67394E-7799-F394-D6FB-7C92D57B0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16" y="5464762"/>
              <a:ext cx="592828" cy="471096"/>
            </a:xfrm>
            <a:prstGeom prst="rect">
              <a:avLst/>
            </a:prstGeom>
          </p:spPr>
        </p:pic>
        <p:pic>
          <p:nvPicPr>
            <p:cNvPr id="36" name="図 35">
              <a:extLst>
                <a:ext uri="{FF2B5EF4-FFF2-40B4-BE49-F238E27FC236}">
                  <a16:creationId xmlns:a16="http://schemas.microsoft.com/office/drawing/2014/main" id="{5123D3A3-7E2B-971C-E650-1D68F28F00AD}"/>
                </a:ext>
              </a:extLst>
            </p:cNvPr>
            <p:cNvPicPr>
              <a:picLocks noChangeAspect="1"/>
            </p:cNvPicPr>
            <p:nvPr/>
          </p:nvPicPr>
          <p:blipFill>
            <a:blip r:embed="rId5"/>
            <a:stretch>
              <a:fillRect/>
            </a:stretch>
          </p:blipFill>
          <p:spPr>
            <a:xfrm>
              <a:off x="427130" y="5511404"/>
              <a:ext cx="716293" cy="584211"/>
            </a:xfrm>
            <a:prstGeom prst="rect">
              <a:avLst/>
            </a:prstGeom>
          </p:spPr>
        </p:pic>
      </p:grpSp>
      <p:cxnSp>
        <p:nvCxnSpPr>
          <p:cNvPr id="14" name="直線コネクタ 13">
            <a:extLst>
              <a:ext uri="{FF2B5EF4-FFF2-40B4-BE49-F238E27FC236}">
                <a16:creationId xmlns:a16="http://schemas.microsoft.com/office/drawing/2014/main" id="{20CD5C12-2F6D-CCD6-AE85-49E2C20332C0}"/>
              </a:ext>
            </a:extLst>
          </p:cNvPr>
          <p:cNvCxnSpPr>
            <a:cxnSpLocks/>
          </p:cNvCxnSpPr>
          <p:nvPr/>
        </p:nvCxnSpPr>
        <p:spPr>
          <a:xfrm flipV="1">
            <a:off x="277090" y="2521390"/>
            <a:ext cx="8480830" cy="7591"/>
          </a:xfrm>
          <a:prstGeom prst="line">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E4FBD036-A3D9-D7BB-2D5D-EEC72193BBC6}"/>
              </a:ext>
            </a:extLst>
          </p:cNvPr>
          <p:cNvCxnSpPr>
            <a:cxnSpLocks/>
          </p:cNvCxnSpPr>
          <p:nvPr/>
        </p:nvCxnSpPr>
        <p:spPr>
          <a:xfrm flipV="1">
            <a:off x="277090" y="3759659"/>
            <a:ext cx="8480830" cy="7591"/>
          </a:xfrm>
          <a:prstGeom prst="line">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42F43A6-C497-74FC-73C9-B6A68172BFD4}"/>
              </a:ext>
            </a:extLst>
          </p:cNvPr>
          <p:cNvCxnSpPr>
            <a:cxnSpLocks/>
          </p:cNvCxnSpPr>
          <p:nvPr/>
        </p:nvCxnSpPr>
        <p:spPr>
          <a:xfrm flipV="1">
            <a:off x="1737360" y="1198592"/>
            <a:ext cx="7406640" cy="1917"/>
          </a:xfrm>
          <a:prstGeom prst="line">
            <a:avLst/>
          </a:prstGeom>
          <a:ln w="76200">
            <a:solidFill>
              <a:srgbClr val="96C8FA"/>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466D59E-18ED-94A3-5D84-AE37C9A997EF}"/>
              </a:ext>
            </a:extLst>
          </p:cNvPr>
          <p:cNvCxnSpPr>
            <a:cxnSpLocks/>
          </p:cNvCxnSpPr>
          <p:nvPr/>
        </p:nvCxnSpPr>
        <p:spPr>
          <a:xfrm flipV="1">
            <a:off x="1737360" y="5170137"/>
            <a:ext cx="7406640" cy="1917"/>
          </a:xfrm>
          <a:prstGeom prst="line">
            <a:avLst/>
          </a:prstGeom>
          <a:ln w="76200">
            <a:solidFill>
              <a:srgbClr val="96C8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角を丸くする 46">
            <a:extLst>
              <a:ext uri="{FF2B5EF4-FFF2-40B4-BE49-F238E27FC236}">
                <a16:creationId xmlns:a16="http://schemas.microsoft.com/office/drawing/2014/main" id="{5D92DBB6-881F-08C4-EF46-F8D6BEEF207B}"/>
              </a:ext>
            </a:extLst>
          </p:cNvPr>
          <p:cNvSpPr/>
          <p:nvPr/>
        </p:nvSpPr>
        <p:spPr>
          <a:xfrm>
            <a:off x="712713" y="4754795"/>
            <a:ext cx="7342700" cy="76944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3BC2AF2B-1851-14C7-2144-EBAAEFE91DB7}"/>
              </a:ext>
            </a:extLst>
          </p:cNvPr>
          <p:cNvSpPr/>
          <p:nvPr/>
        </p:nvSpPr>
        <p:spPr>
          <a:xfrm>
            <a:off x="1708449" y="3786054"/>
            <a:ext cx="5606749" cy="18912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B9B3A222-77E2-EF8A-8DC1-5B3D0456CE0B}"/>
              </a:ext>
            </a:extLst>
          </p:cNvPr>
          <p:cNvSpPr/>
          <p:nvPr/>
        </p:nvSpPr>
        <p:spPr>
          <a:xfrm>
            <a:off x="1736731" y="2680896"/>
            <a:ext cx="3617694" cy="18912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65FA63FB-186B-1851-1904-2A5BA7EE70A9}"/>
              </a:ext>
            </a:extLst>
          </p:cNvPr>
          <p:cNvSpPr/>
          <p:nvPr/>
        </p:nvSpPr>
        <p:spPr>
          <a:xfrm>
            <a:off x="1836618" y="1857080"/>
            <a:ext cx="4912974" cy="18912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cxnSp>
        <p:nvCxnSpPr>
          <p:cNvPr id="4" name="直線コネクタ 3">
            <a:extLst>
              <a:ext uri="{FF2B5EF4-FFF2-40B4-BE49-F238E27FC236}">
                <a16:creationId xmlns:a16="http://schemas.microsoft.com/office/drawing/2014/main" id="{5CCF71AC-BAFD-E687-B8C7-F0148099544D}"/>
              </a:ext>
            </a:extLst>
          </p:cNvPr>
          <p:cNvCxnSpPr>
            <a:cxnSpLocks/>
          </p:cNvCxnSpPr>
          <p:nvPr/>
        </p:nvCxnSpPr>
        <p:spPr>
          <a:xfrm>
            <a:off x="4411743" y="1346491"/>
            <a:ext cx="3796457"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14</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48570" y="302503"/>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看護職を取り巻くリスク</a:t>
            </a:r>
          </a:p>
        </p:txBody>
      </p:sp>
      <p:grpSp>
        <p:nvGrpSpPr>
          <p:cNvPr id="10" name="グループ化 9">
            <a:extLst>
              <a:ext uri="{FF2B5EF4-FFF2-40B4-BE49-F238E27FC236}">
                <a16:creationId xmlns:a16="http://schemas.microsoft.com/office/drawing/2014/main" id="{39D2E11C-BB88-C402-7507-B9BFA500E4B9}"/>
              </a:ext>
            </a:extLst>
          </p:cNvPr>
          <p:cNvGrpSpPr/>
          <p:nvPr/>
        </p:nvGrpSpPr>
        <p:grpSpPr>
          <a:xfrm>
            <a:off x="445439" y="1610444"/>
            <a:ext cx="8253122" cy="917575"/>
            <a:chOff x="495298" y="4959449"/>
            <a:chExt cx="8253122" cy="917575"/>
          </a:xfrm>
        </p:grpSpPr>
        <p:sp>
          <p:nvSpPr>
            <p:cNvPr id="12" name="テキスト ボックス 11">
              <a:extLst>
                <a:ext uri="{FF2B5EF4-FFF2-40B4-BE49-F238E27FC236}">
                  <a16:creationId xmlns:a16="http://schemas.microsoft.com/office/drawing/2014/main" id="{32A3A14A-D7EF-69D2-E0A1-8B6542662A25}"/>
                </a:ext>
              </a:extLst>
            </p:cNvPr>
            <p:cNvSpPr txBox="1"/>
            <p:nvPr/>
          </p:nvSpPr>
          <p:spPr>
            <a:xfrm>
              <a:off x="1405720" y="5121346"/>
              <a:ext cx="7103175" cy="553998"/>
            </a:xfrm>
            <a:prstGeom prst="rect">
              <a:avLst/>
            </a:prstGeom>
            <a:noFill/>
          </p:spPr>
          <p:txBody>
            <a:bodyPr wrap="square">
              <a:spAutoFit/>
            </a:bodyPr>
            <a:lstStyle/>
            <a:p>
              <a:r>
                <a:rPr lang="en-US" altLang="ja-JP" sz="16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b="1" dirty="0">
                  <a:effectLst/>
                  <a:latin typeface="游ゴシック" panose="020B0400000000000000" pitchFamily="50" charset="-128"/>
                  <a:ea typeface="游ゴシック" panose="020B0400000000000000" pitchFamily="50" charset="-128"/>
                  <a:cs typeface="Times New Roman" panose="02020603050405020304" pitchFamily="18" charset="0"/>
                </a:rPr>
                <a:t>「自分は訴えられることはない」</a:t>
              </a:r>
              <a:r>
                <a:rPr lang="ja-JP" altLang="en-US" sz="1600" b="1" dirty="0">
                  <a:latin typeface="游ゴシック" panose="020B0400000000000000" pitchFamily="50" charset="-128"/>
                  <a:ea typeface="游ゴシック" panose="020B0400000000000000" pitchFamily="50" charset="-128"/>
                  <a:cs typeface="Times New Roman" panose="02020603050405020304" pitchFamily="18" charset="0"/>
                </a:rPr>
                <a:t>と思っていませんか？</a:t>
              </a:r>
              <a:r>
                <a:rPr lang="ja-JP" altLang="en-US" sz="1600" b="1"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600" b="1"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r>
                <a:rPr lang="ja-JP" altLang="en-US" sz="1400" dirty="0">
                  <a:latin typeface="游ゴシック" panose="020B0400000000000000" pitchFamily="50" charset="-128"/>
                  <a:ea typeface="游ゴシック" panose="020B0400000000000000" pitchFamily="50" charset="-128"/>
                  <a:cs typeface="Times New Roman" panose="02020603050405020304" pitchFamily="18" charset="0"/>
                </a:rPr>
                <a:t>昨今、病院や施設だけでなく、医療従事者本人も直接訴えられる事案が発生している。</a:t>
              </a:r>
              <a:endParaRPr lang="en-US" altLang="ja-JP" sz="14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364B61F3-C4C7-8763-8F6F-8C57E1458E6C}"/>
                </a:ext>
              </a:extLst>
            </p:cNvPr>
            <p:cNvSpPr/>
            <p:nvPr/>
          </p:nvSpPr>
          <p:spPr>
            <a:xfrm>
              <a:off x="495298" y="4959449"/>
              <a:ext cx="8253122" cy="917575"/>
            </a:xfrm>
            <a:prstGeom prst="roundRect">
              <a:avLst>
                <a:gd name="adj" fmla="val 84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grpSp>
      <p:sp>
        <p:nvSpPr>
          <p:cNvPr id="25" name="テキスト ボックス 24">
            <a:extLst>
              <a:ext uri="{FF2B5EF4-FFF2-40B4-BE49-F238E27FC236}">
                <a16:creationId xmlns:a16="http://schemas.microsoft.com/office/drawing/2014/main" id="{FC095C11-7EED-889B-E0FD-6A4DE9453491}"/>
              </a:ext>
            </a:extLst>
          </p:cNvPr>
          <p:cNvSpPr txBox="1"/>
          <p:nvPr/>
        </p:nvSpPr>
        <p:spPr>
          <a:xfrm>
            <a:off x="296800" y="1030069"/>
            <a:ext cx="8385808" cy="461665"/>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あなたを取り巻くリスクは「</a:t>
            </a:r>
            <a:r>
              <a:rPr kumimoji="1" lang="ja-JP" altLang="en-US" sz="2400" b="1" dirty="0">
                <a:solidFill>
                  <a:schemeClr val="accent1"/>
                </a:solidFill>
                <a:latin typeface="游ゴシック" panose="020B0400000000000000" pitchFamily="50" charset="-128"/>
                <a:ea typeface="游ゴシック" panose="020B0400000000000000" pitchFamily="50" charset="-128"/>
              </a:rPr>
              <a:t>複雑に、多様に、直接的に</a:t>
            </a:r>
            <a:r>
              <a:rPr kumimoji="1" lang="ja-JP" altLang="en-US" sz="2400" b="1" dirty="0">
                <a:latin typeface="游ゴシック" panose="020B0400000000000000" pitchFamily="50" charset="-128"/>
                <a:ea typeface="游ゴシック" panose="020B0400000000000000" pitchFamily="50" charset="-128"/>
              </a:rPr>
              <a:t>」</a:t>
            </a:r>
          </a:p>
        </p:txBody>
      </p:sp>
      <p:grpSp>
        <p:nvGrpSpPr>
          <p:cNvPr id="26" name="グループ化 25">
            <a:extLst>
              <a:ext uri="{FF2B5EF4-FFF2-40B4-BE49-F238E27FC236}">
                <a16:creationId xmlns:a16="http://schemas.microsoft.com/office/drawing/2014/main" id="{066C5702-2F79-54F2-82C6-13E651600EB2}"/>
              </a:ext>
            </a:extLst>
          </p:cNvPr>
          <p:cNvGrpSpPr/>
          <p:nvPr/>
        </p:nvGrpSpPr>
        <p:grpSpPr>
          <a:xfrm>
            <a:off x="445439" y="2517440"/>
            <a:ext cx="8253122" cy="917575"/>
            <a:chOff x="495298" y="4959449"/>
            <a:chExt cx="8253122" cy="917575"/>
          </a:xfrm>
        </p:grpSpPr>
        <p:sp>
          <p:nvSpPr>
            <p:cNvPr id="28" name="テキスト ボックス 27">
              <a:extLst>
                <a:ext uri="{FF2B5EF4-FFF2-40B4-BE49-F238E27FC236}">
                  <a16:creationId xmlns:a16="http://schemas.microsoft.com/office/drawing/2014/main" id="{D0EC22EA-6B04-BAE3-22EC-9391BC6945C3}"/>
                </a:ext>
              </a:extLst>
            </p:cNvPr>
            <p:cNvSpPr txBox="1"/>
            <p:nvPr/>
          </p:nvSpPr>
          <p:spPr>
            <a:xfrm>
              <a:off x="1405720" y="5048838"/>
              <a:ext cx="7103175" cy="769441"/>
            </a:xfrm>
            <a:prstGeom prst="rect">
              <a:avLst/>
            </a:prstGeom>
            <a:noFill/>
          </p:spPr>
          <p:txBody>
            <a:bodyPr wrap="square">
              <a:spAutoFit/>
            </a:bodyPr>
            <a:lstStyle/>
            <a:p>
              <a:r>
                <a:rPr lang="en-US" altLang="ja-JP" sz="16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b="1" dirty="0">
                  <a:effectLst/>
                  <a:latin typeface="游ゴシック" panose="020B0400000000000000" pitchFamily="50" charset="-128"/>
                  <a:ea typeface="游ゴシック" panose="020B0400000000000000" pitchFamily="50" charset="-128"/>
                  <a:cs typeface="Times New Roman" panose="02020603050405020304" pitchFamily="18" charset="0"/>
                </a:rPr>
                <a:t>「私は関係ない」と思っていませんか？ </a:t>
              </a:r>
              <a:r>
                <a:rPr lang="en-US" altLang="ja-JP" sz="1600" b="1"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r>
                <a:rPr lang="ja-JP" altLang="en-US" sz="1400" dirty="0">
                  <a:latin typeface="游ゴシック" panose="020B0400000000000000" pitchFamily="50" charset="-128"/>
                  <a:ea typeface="游ゴシック" panose="020B0400000000000000" pitchFamily="50" charset="-128"/>
                  <a:cs typeface="Times New Roman" panose="02020603050405020304" pitchFamily="18" charset="0"/>
                </a:rPr>
                <a:t>訴えられた場合、最終実施者の看護職だけでなく、患者に関わった者や医療安全担当者等全員が訴えられる事案が発生している。</a:t>
              </a:r>
            </a:p>
          </p:txBody>
        </p:sp>
        <p:sp>
          <p:nvSpPr>
            <p:cNvPr id="29" name="四角形: 角を丸くする 28">
              <a:extLst>
                <a:ext uri="{FF2B5EF4-FFF2-40B4-BE49-F238E27FC236}">
                  <a16:creationId xmlns:a16="http://schemas.microsoft.com/office/drawing/2014/main" id="{1A7FBDA9-2FF1-401D-62DC-5F638839EA17}"/>
                </a:ext>
              </a:extLst>
            </p:cNvPr>
            <p:cNvSpPr/>
            <p:nvPr/>
          </p:nvSpPr>
          <p:spPr>
            <a:xfrm>
              <a:off x="495298" y="4959449"/>
              <a:ext cx="8253122" cy="917575"/>
            </a:xfrm>
            <a:prstGeom prst="roundRect">
              <a:avLst>
                <a:gd name="adj" fmla="val 84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grpSp>
      <p:grpSp>
        <p:nvGrpSpPr>
          <p:cNvPr id="38" name="グループ化 37">
            <a:extLst>
              <a:ext uri="{FF2B5EF4-FFF2-40B4-BE49-F238E27FC236}">
                <a16:creationId xmlns:a16="http://schemas.microsoft.com/office/drawing/2014/main" id="{FDA525D5-8030-E1CE-E192-DFA6DA019D42}"/>
              </a:ext>
            </a:extLst>
          </p:cNvPr>
          <p:cNvGrpSpPr/>
          <p:nvPr/>
        </p:nvGrpSpPr>
        <p:grpSpPr>
          <a:xfrm>
            <a:off x="445439" y="3628629"/>
            <a:ext cx="8253122" cy="917575"/>
            <a:chOff x="495298" y="4959449"/>
            <a:chExt cx="8253122" cy="917575"/>
          </a:xfrm>
          <a:noFill/>
        </p:grpSpPr>
        <p:sp>
          <p:nvSpPr>
            <p:cNvPr id="40" name="テキスト ボックス 39">
              <a:extLst>
                <a:ext uri="{FF2B5EF4-FFF2-40B4-BE49-F238E27FC236}">
                  <a16:creationId xmlns:a16="http://schemas.microsoft.com/office/drawing/2014/main" id="{CF0B0F6D-8394-B455-0C5F-5B0AFF60B6D9}"/>
                </a:ext>
              </a:extLst>
            </p:cNvPr>
            <p:cNvSpPr txBox="1"/>
            <p:nvPr/>
          </p:nvSpPr>
          <p:spPr>
            <a:xfrm>
              <a:off x="1405720" y="5048838"/>
              <a:ext cx="7103175" cy="769441"/>
            </a:xfrm>
            <a:prstGeom prst="rect">
              <a:avLst/>
            </a:prstGeom>
            <a:grpFill/>
          </p:spPr>
          <p:txBody>
            <a:bodyPr wrap="square">
              <a:spAutoFit/>
            </a:bodyPr>
            <a:lstStyle/>
            <a:p>
              <a:r>
                <a:rPr lang="en-US" altLang="ja-JP" sz="1600" b="1"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b="1" dirty="0">
                  <a:effectLst/>
                  <a:latin typeface="游ゴシック" panose="020B0400000000000000" pitchFamily="50" charset="-128"/>
                  <a:ea typeface="游ゴシック" panose="020B0400000000000000" pitchFamily="50" charset="-128"/>
                  <a:cs typeface="Times New Roman" panose="02020603050405020304" pitchFamily="18" charset="0"/>
                </a:rPr>
                <a:t>「訴えられても勤務先が守ってくれる」と思っていませんか？ </a:t>
              </a:r>
              <a:r>
                <a:rPr lang="en-US" altLang="ja-JP" sz="1600" b="1"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r>
                <a:rPr lang="ja-JP" altLang="en-US" sz="1400" dirty="0">
                  <a:latin typeface="游ゴシック" panose="020B0400000000000000" pitchFamily="50" charset="-128"/>
                  <a:ea typeface="游ゴシック" panose="020B0400000000000000" pitchFamily="50" charset="-128"/>
                  <a:cs typeface="Times New Roman" panose="02020603050405020304" pitchFamily="18" charset="0"/>
                </a:rPr>
                <a:t>勤務先が加入している保険では補償限度額を超える場合や、看護業務をカバーしていない場合があり、勤務先から看護職個人に賠償金の負担を求められる可能性がある。</a:t>
              </a:r>
            </a:p>
          </p:txBody>
        </p:sp>
        <p:sp>
          <p:nvSpPr>
            <p:cNvPr id="41" name="四角形: 角を丸くする 40">
              <a:extLst>
                <a:ext uri="{FF2B5EF4-FFF2-40B4-BE49-F238E27FC236}">
                  <a16:creationId xmlns:a16="http://schemas.microsoft.com/office/drawing/2014/main" id="{87EC9506-7D84-4565-C25D-8C3A240750D3}"/>
                </a:ext>
              </a:extLst>
            </p:cNvPr>
            <p:cNvSpPr/>
            <p:nvPr/>
          </p:nvSpPr>
          <p:spPr>
            <a:xfrm>
              <a:off x="495298" y="4959449"/>
              <a:ext cx="8253122" cy="917575"/>
            </a:xfrm>
            <a:prstGeom prst="roundRect">
              <a:avLst>
                <a:gd name="adj" fmla="val 84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grpSp>
      <p:sp>
        <p:nvSpPr>
          <p:cNvPr id="45" name="テキスト ボックス 44">
            <a:extLst>
              <a:ext uri="{FF2B5EF4-FFF2-40B4-BE49-F238E27FC236}">
                <a16:creationId xmlns:a16="http://schemas.microsoft.com/office/drawing/2014/main" id="{AE174776-09BB-5214-309E-4FBEF2CB3503}"/>
              </a:ext>
            </a:extLst>
          </p:cNvPr>
          <p:cNvSpPr txBox="1"/>
          <p:nvPr/>
        </p:nvSpPr>
        <p:spPr>
          <a:xfrm>
            <a:off x="1736731" y="4907672"/>
            <a:ext cx="5717407" cy="507831"/>
          </a:xfrm>
          <a:prstGeom prst="rect">
            <a:avLst/>
          </a:prstGeom>
          <a:noFill/>
        </p:spPr>
        <p:txBody>
          <a:bodyPr wrap="square" rtlCol="0">
            <a:spAutoFit/>
          </a:bodyPr>
          <a:lstStyle/>
          <a:p>
            <a:r>
              <a:rPr kumimoji="1" lang="ja-JP" altLang="en-US" sz="1600" b="1" dirty="0">
                <a:latin typeface="游ゴシック" panose="020B0400000000000000" pitchFamily="50" charset="-128"/>
                <a:ea typeface="游ゴシック" panose="020B0400000000000000" pitchFamily="50" charset="-128"/>
              </a:rPr>
              <a:t>高額な賠償金や訴訟費用の支払いを求められることも！</a:t>
            </a:r>
            <a:endParaRPr kumimoji="1" lang="en-US" altLang="ja-JP" sz="1600" b="1" dirty="0">
              <a:latin typeface="游ゴシック" panose="020B0400000000000000" pitchFamily="50" charset="-128"/>
              <a:ea typeface="游ゴシック" panose="020B0400000000000000" pitchFamily="50" charset="-128"/>
            </a:endParaRPr>
          </a:p>
          <a:p>
            <a:r>
              <a:rPr kumimoji="1" lang="en-US" altLang="ja-JP" sz="1100" dirty="0">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対人事故の場合、</a:t>
            </a:r>
            <a:r>
              <a:rPr kumimoji="1" lang="en-US" altLang="ja-JP" sz="1100" dirty="0">
                <a:latin typeface="游ゴシック" panose="020B0400000000000000" pitchFamily="50" charset="-128"/>
                <a:ea typeface="游ゴシック" panose="020B0400000000000000" pitchFamily="50" charset="-128"/>
              </a:rPr>
              <a:t>1,000</a:t>
            </a:r>
            <a:r>
              <a:rPr kumimoji="1" lang="ja-JP" altLang="en-US" sz="1100" dirty="0">
                <a:latin typeface="游ゴシック" panose="020B0400000000000000" pitchFamily="50" charset="-128"/>
                <a:ea typeface="游ゴシック" panose="020B0400000000000000" pitchFamily="50" charset="-128"/>
              </a:rPr>
              <a:t>万円を超える賠償金を請求される事案も発生しています。</a:t>
            </a:r>
          </a:p>
        </p:txBody>
      </p:sp>
      <p:sp>
        <p:nvSpPr>
          <p:cNvPr id="51" name="テキスト ボックス 50">
            <a:extLst>
              <a:ext uri="{FF2B5EF4-FFF2-40B4-BE49-F238E27FC236}">
                <a16:creationId xmlns:a16="http://schemas.microsoft.com/office/drawing/2014/main" id="{3EDF34E9-834F-4660-94BE-4C1CE94DEBE8}"/>
              </a:ext>
            </a:extLst>
          </p:cNvPr>
          <p:cNvSpPr txBox="1"/>
          <p:nvPr/>
        </p:nvSpPr>
        <p:spPr>
          <a:xfrm>
            <a:off x="1432938" y="5793014"/>
            <a:ext cx="6021200" cy="523220"/>
          </a:xfrm>
          <a:prstGeom prst="rect">
            <a:avLst/>
          </a:prstGeom>
          <a:noFill/>
        </p:spPr>
        <p:txBody>
          <a:bodyPr wrap="none" rtlCol="0">
            <a:spAutoFit/>
          </a:bodyPr>
          <a:lstStyle/>
          <a:p>
            <a:r>
              <a:rPr kumimoji="1" lang="ja-JP" altLang="en-US" sz="1400" dirty="0">
                <a:latin typeface="游ゴシック" panose="020B0400000000000000" pitchFamily="50" charset="-128"/>
                <a:ea typeface="游ゴシック" panose="020B0400000000000000" pitchFamily="50" charset="-128"/>
              </a:rPr>
              <a:t>あなたを取り巻くリスクへの対応は十分ですか？</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備えの</a:t>
            </a:r>
            <a:r>
              <a:rPr kumimoji="1" lang="en-US" altLang="ja-JP" sz="1400" dirty="0">
                <a:latin typeface="游ゴシック" panose="020B0400000000000000" pitchFamily="50" charset="-128"/>
                <a:ea typeface="游ゴシック" panose="020B0400000000000000" pitchFamily="50" charset="-128"/>
              </a:rPr>
              <a:t>1</a:t>
            </a:r>
            <a:r>
              <a:rPr kumimoji="1" lang="ja-JP" altLang="en-US" sz="1400" dirty="0">
                <a:latin typeface="游ゴシック" panose="020B0400000000000000" pitchFamily="50" charset="-128"/>
                <a:ea typeface="游ゴシック" panose="020B0400000000000000" pitchFamily="50" charset="-128"/>
              </a:rPr>
              <a:t>つとして「看護職賠償責任保険制度」への加入をご検討ください</a:t>
            </a:r>
          </a:p>
        </p:txBody>
      </p:sp>
      <p:pic>
        <p:nvPicPr>
          <p:cNvPr id="3" name="図 2">
            <a:extLst>
              <a:ext uri="{FF2B5EF4-FFF2-40B4-BE49-F238E27FC236}">
                <a16:creationId xmlns:a16="http://schemas.microsoft.com/office/drawing/2014/main" id="{B40449C2-AC04-3CDE-8DDC-96B34372B270}"/>
              </a:ext>
            </a:extLst>
          </p:cNvPr>
          <p:cNvPicPr>
            <a:picLocks noChangeAspect="1"/>
          </p:cNvPicPr>
          <p:nvPr/>
        </p:nvPicPr>
        <p:blipFill>
          <a:blip r:embed="rId3"/>
          <a:stretch>
            <a:fillRect/>
          </a:stretch>
        </p:blipFill>
        <p:spPr>
          <a:xfrm>
            <a:off x="673725" y="1663847"/>
            <a:ext cx="675517" cy="675517"/>
          </a:xfrm>
          <a:prstGeom prst="rect">
            <a:avLst/>
          </a:prstGeom>
        </p:spPr>
      </p:pic>
      <p:pic>
        <p:nvPicPr>
          <p:cNvPr id="6" name="図 5">
            <a:extLst>
              <a:ext uri="{FF2B5EF4-FFF2-40B4-BE49-F238E27FC236}">
                <a16:creationId xmlns:a16="http://schemas.microsoft.com/office/drawing/2014/main" id="{E306F123-9D9A-380D-DBB2-579CDAD9F4E2}"/>
              </a:ext>
            </a:extLst>
          </p:cNvPr>
          <p:cNvPicPr>
            <a:picLocks noChangeAspect="1"/>
          </p:cNvPicPr>
          <p:nvPr/>
        </p:nvPicPr>
        <p:blipFill>
          <a:blip r:embed="rId4"/>
          <a:stretch>
            <a:fillRect/>
          </a:stretch>
        </p:blipFill>
        <p:spPr>
          <a:xfrm>
            <a:off x="667567" y="2595186"/>
            <a:ext cx="687831" cy="687831"/>
          </a:xfrm>
          <a:prstGeom prst="rect">
            <a:avLst/>
          </a:prstGeom>
        </p:spPr>
      </p:pic>
      <p:pic>
        <p:nvPicPr>
          <p:cNvPr id="8" name="図 7">
            <a:extLst>
              <a:ext uri="{FF2B5EF4-FFF2-40B4-BE49-F238E27FC236}">
                <a16:creationId xmlns:a16="http://schemas.microsoft.com/office/drawing/2014/main" id="{D397EB1B-04FE-68FE-496D-1DB943E48BAC}"/>
              </a:ext>
            </a:extLst>
          </p:cNvPr>
          <p:cNvPicPr>
            <a:picLocks noChangeAspect="1"/>
          </p:cNvPicPr>
          <p:nvPr/>
        </p:nvPicPr>
        <p:blipFill>
          <a:blip r:embed="rId5"/>
          <a:stretch>
            <a:fillRect/>
          </a:stretch>
        </p:blipFill>
        <p:spPr>
          <a:xfrm>
            <a:off x="673723" y="3718018"/>
            <a:ext cx="675517" cy="675517"/>
          </a:xfrm>
          <a:prstGeom prst="rect">
            <a:avLst/>
          </a:prstGeom>
        </p:spPr>
      </p:pic>
      <p:pic>
        <p:nvPicPr>
          <p:cNvPr id="9" name="図 8">
            <a:extLst>
              <a:ext uri="{FF2B5EF4-FFF2-40B4-BE49-F238E27FC236}">
                <a16:creationId xmlns:a16="http://schemas.microsoft.com/office/drawing/2014/main" id="{63586803-4BBD-1B8A-E098-21CDB0583670}"/>
              </a:ext>
            </a:extLst>
          </p:cNvPr>
          <p:cNvPicPr>
            <a:picLocks noChangeAspect="1"/>
          </p:cNvPicPr>
          <p:nvPr/>
        </p:nvPicPr>
        <p:blipFill>
          <a:blip r:embed="rId6"/>
          <a:stretch>
            <a:fillRect/>
          </a:stretch>
        </p:blipFill>
        <p:spPr>
          <a:xfrm>
            <a:off x="841914" y="4956608"/>
            <a:ext cx="866535" cy="363605"/>
          </a:xfrm>
          <a:prstGeom prst="rect">
            <a:avLst/>
          </a:prstGeom>
        </p:spPr>
      </p:pic>
      <p:pic>
        <p:nvPicPr>
          <p:cNvPr id="16" name="図 15">
            <a:extLst>
              <a:ext uri="{FF2B5EF4-FFF2-40B4-BE49-F238E27FC236}">
                <a16:creationId xmlns:a16="http://schemas.microsoft.com/office/drawing/2014/main" id="{FCAB66EF-7588-6E0A-13BD-DA1FF0D76EAD}"/>
              </a:ext>
            </a:extLst>
          </p:cNvPr>
          <p:cNvPicPr>
            <a:picLocks noChangeAspect="1"/>
          </p:cNvPicPr>
          <p:nvPr/>
        </p:nvPicPr>
        <p:blipFill>
          <a:blip r:embed="rId6"/>
          <a:stretch>
            <a:fillRect/>
          </a:stretch>
        </p:blipFill>
        <p:spPr>
          <a:xfrm>
            <a:off x="7027966" y="4969325"/>
            <a:ext cx="866535" cy="363605"/>
          </a:xfrm>
          <a:prstGeom prst="rect">
            <a:avLst/>
          </a:prstGeom>
        </p:spPr>
      </p:pic>
      <p:pic>
        <p:nvPicPr>
          <p:cNvPr id="17" name="図 16">
            <a:extLst>
              <a:ext uri="{FF2B5EF4-FFF2-40B4-BE49-F238E27FC236}">
                <a16:creationId xmlns:a16="http://schemas.microsoft.com/office/drawing/2014/main" id="{423A4EB5-55CF-3397-21BB-D2DDE28B66EC}"/>
              </a:ext>
            </a:extLst>
          </p:cNvPr>
          <p:cNvPicPr>
            <a:picLocks noChangeAspect="1"/>
          </p:cNvPicPr>
          <p:nvPr/>
        </p:nvPicPr>
        <p:blipFill>
          <a:blip r:embed="rId7"/>
          <a:stretch>
            <a:fillRect/>
          </a:stretch>
        </p:blipFill>
        <p:spPr>
          <a:xfrm>
            <a:off x="814294" y="5662490"/>
            <a:ext cx="474094" cy="677277"/>
          </a:xfrm>
          <a:prstGeom prst="rect">
            <a:avLst/>
          </a:prstGeom>
        </p:spPr>
      </p:pic>
      <p:pic>
        <p:nvPicPr>
          <p:cNvPr id="18" name="図 17">
            <a:extLst>
              <a:ext uri="{FF2B5EF4-FFF2-40B4-BE49-F238E27FC236}">
                <a16:creationId xmlns:a16="http://schemas.microsoft.com/office/drawing/2014/main" id="{8E68090C-09A3-7E06-E025-327A7E3B8797}"/>
              </a:ext>
            </a:extLst>
          </p:cNvPr>
          <p:cNvPicPr>
            <a:picLocks noChangeAspect="1"/>
          </p:cNvPicPr>
          <p:nvPr/>
        </p:nvPicPr>
        <p:blipFill>
          <a:blip r:embed="rId8"/>
          <a:stretch>
            <a:fillRect/>
          </a:stretch>
        </p:blipFill>
        <p:spPr>
          <a:xfrm>
            <a:off x="7572084" y="5662490"/>
            <a:ext cx="483329" cy="677277"/>
          </a:xfrm>
          <a:prstGeom prst="rect">
            <a:avLst/>
          </a:prstGeom>
        </p:spPr>
      </p:pic>
    </p:spTree>
    <p:extLst>
      <p:ext uri="{BB962C8B-B14F-4D97-AF65-F5344CB8AC3E}">
        <p14:creationId xmlns:p14="http://schemas.microsoft.com/office/powerpoint/2010/main" val="408901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07BDB692-97D2-2C8A-4C15-80F566D971A0}"/>
              </a:ext>
            </a:extLst>
          </p:cNvPr>
          <p:cNvSpPr/>
          <p:nvPr/>
        </p:nvSpPr>
        <p:spPr>
          <a:xfrm>
            <a:off x="1670744" y="1110330"/>
            <a:ext cx="1120126" cy="23039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D51F269F-13FB-42AB-512D-B3195A5F142C}"/>
              </a:ext>
            </a:extLst>
          </p:cNvPr>
          <p:cNvSpPr/>
          <p:nvPr/>
        </p:nvSpPr>
        <p:spPr>
          <a:xfrm flipV="1">
            <a:off x="829559" y="1407539"/>
            <a:ext cx="4160133" cy="23052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8" name="四角形: 角を丸くする 27">
            <a:extLst>
              <a:ext uri="{FF2B5EF4-FFF2-40B4-BE49-F238E27FC236}">
                <a16:creationId xmlns:a16="http://schemas.microsoft.com/office/drawing/2014/main" id="{42F9AEDF-BCEB-FE75-8535-148ACAA1838F}"/>
              </a:ext>
            </a:extLst>
          </p:cNvPr>
          <p:cNvSpPr/>
          <p:nvPr/>
        </p:nvSpPr>
        <p:spPr>
          <a:xfrm>
            <a:off x="4687149" y="2161635"/>
            <a:ext cx="4259431" cy="4154324"/>
          </a:xfrm>
          <a:prstGeom prst="roundRect">
            <a:avLst>
              <a:gd name="adj" fmla="val 7089"/>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79A3F253-2C33-FFF1-9FFC-C816DD15F8A0}"/>
              </a:ext>
            </a:extLst>
          </p:cNvPr>
          <p:cNvSpPr/>
          <p:nvPr/>
        </p:nvSpPr>
        <p:spPr>
          <a:xfrm>
            <a:off x="359883" y="2161635"/>
            <a:ext cx="4035079" cy="4154324"/>
          </a:xfrm>
          <a:prstGeom prst="roundRect">
            <a:avLst>
              <a:gd name="adj" fmla="val 7089"/>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15</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19466" y="321522"/>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日本看護協会</a:t>
            </a:r>
            <a:r>
              <a:rPr kumimoji="1" lang="zh-TW" altLang="en-US" sz="2800" b="1" dirty="0">
                <a:solidFill>
                  <a:schemeClr val="accent1"/>
                </a:solidFill>
                <a:latin typeface="游ゴシック" panose="020B0400000000000000" pitchFamily="50" charset="-128"/>
                <a:ea typeface="游ゴシック" panose="020B0400000000000000" pitchFamily="50" charset="-128"/>
              </a:rPr>
              <a:t>「看護職賠償責任保険制度」</a:t>
            </a:r>
            <a:r>
              <a:rPr kumimoji="1" lang="ja-JP" altLang="en-US" sz="2800" b="1" dirty="0">
                <a:solidFill>
                  <a:schemeClr val="accent1"/>
                </a:solidFill>
                <a:latin typeface="游ゴシック" panose="020B0400000000000000" pitchFamily="50" charset="-128"/>
                <a:ea typeface="游ゴシック" panose="020B0400000000000000" pitchFamily="50" charset="-128"/>
              </a:rPr>
              <a:t>について</a:t>
            </a:r>
          </a:p>
        </p:txBody>
      </p:sp>
      <p:sp>
        <p:nvSpPr>
          <p:cNvPr id="6" name="テキスト ボックス 5">
            <a:extLst>
              <a:ext uri="{FF2B5EF4-FFF2-40B4-BE49-F238E27FC236}">
                <a16:creationId xmlns:a16="http://schemas.microsoft.com/office/drawing/2014/main" id="{58D969AA-5987-A8FF-EDF9-E313CC155DE2}"/>
              </a:ext>
            </a:extLst>
          </p:cNvPr>
          <p:cNvSpPr txBox="1"/>
          <p:nvPr/>
        </p:nvSpPr>
        <p:spPr>
          <a:xfrm>
            <a:off x="582164" y="1012566"/>
            <a:ext cx="6083717" cy="707886"/>
          </a:xfrm>
          <a:prstGeom prst="rect">
            <a:avLst/>
          </a:prstGeom>
          <a:noFill/>
        </p:spPr>
        <p:txBody>
          <a:bodyPr wrap="none" rtlCol="0">
            <a:spAutoFit/>
          </a:bodyPr>
          <a:lstStyle/>
          <a:p>
            <a:r>
              <a:rPr kumimoji="1" lang="ja-JP" altLang="en-US" sz="2000" dirty="0">
                <a:latin typeface="游ゴシック" panose="020B0400000000000000" pitchFamily="50" charset="-128"/>
                <a:ea typeface="游ゴシック" panose="020B0400000000000000" pitchFamily="50" charset="-128"/>
              </a:rPr>
              <a:t>加入者数</a:t>
            </a:r>
            <a:r>
              <a:rPr kumimoji="1" lang="ja-JP" altLang="en-US" sz="2000" b="1" dirty="0">
                <a:latin typeface="游ゴシック" panose="020B0400000000000000" pitchFamily="50" charset="-128"/>
                <a:ea typeface="游ゴシック" panose="020B0400000000000000" pitchFamily="50" charset="-128"/>
              </a:rPr>
              <a:t>約</a:t>
            </a:r>
            <a:r>
              <a:rPr kumimoji="1" lang="en-US" altLang="ja-JP" sz="2000" b="1" dirty="0">
                <a:latin typeface="游ゴシック" panose="020B0400000000000000" pitchFamily="50" charset="-128"/>
                <a:ea typeface="游ゴシック" panose="020B0400000000000000" pitchFamily="50" charset="-128"/>
              </a:rPr>
              <a:t>17</a:t>
            </a:r>
            <a:r>
              <a:rPr kumimoji="1" lang="ja-JP" altLang="en-US" sz="2000" b="1" dirty="0">
                <a:latin typeface="游ゴシック" panose="020B0400000000000000" pitchFamily="50" charset="-128"/>
                <a:ea typeface="游ゴシック" panose="020B0400000000000000" pitchFamily="50" charset="-128"/>
              </a:rPr>
              <a:t>万人</a:t>
            </a:r>
            <a:r>
              <a:rPr kumimoji="1" lang="ja-JP" altLang="en-US" sz="2000" dirty="0">
                <a:latin typeface="游ゴシック" panose="020B0400000000000000" pitchFamily="50" charset="-128"/>
                <a:ea typeface="游ゴシック" panose="020B0400000000000000" pitchFamily="50" charset="-128"/>
              </a:rPr>
              <a:t>、国内で最も選ばれている</a:t>
            </a:r>
            <a:endParaRPr kumimoji="1" lang="en-US" altLang="ja-JP" sz="2000"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「保険」と「加入者サービス」が一体</a:t>
            </a:r>
            <a:r>
              <a:rPr lang="ja-JP" altLang="en-US" sz="2000" dirty="0">
                <a:latin typeface="游ゴシック" panose="020B0400000000000000" pitchFamily="50" charset="-128"/>
                <a:ea typeface="游ゴシック" panose="020B0400000000000000" pitchFamily="50" charset="-128"/>
              </a:rPr>
              <a:t>となっている</a:t>
            </a:r>
            <a:endParaRPr lang="en-US" altLang="ja-JP" sz="2000"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A9E8DDE0-F041-86EA-52BB-7A8FD5443F18}"/>
              </a:ext>
            </a:extLst>
          </p:cNvPr>
          <p:cNvSpPr txBox="1"/>
          <p:nvPr/>
        </p:nvSpPr>
        <p:spPr>
          <a:xfrm>
            <a:off x="1682874" y="1993193"/>
            <a:ext cx="1107996" cy="369332"/>
          </a:xfrm>
          <a:prstGeom prst="rect">
            <a:avLst/>
          </a:prstGeom>
          <a:solidFill>
            <a:schemeClr val="bg1"/>
          </a:solid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補償内容</a:t>
            </a:r>
          </a:p>
        </p:txBody>
      </p:sp>
      <p:sp>
        <p:nvSpPr>
          <p:cNvPr id="9" name="テキスト ボックス 8">
            <a:extLst>
              <a:ext uri="{FF2B5EF4-FFF2-40B4-BE49-F238E27FC236}">
                <a16:creationId xmlns:a16="http://schemas.microsoft.com/office/drawing/2014/main" id="{153E309D-3408-696A-5D16-1B4A23F450BB}"/>
              </a:ext>
            </a:extLst>
          </p:cNvPr>
          <p:cNvSpPr txBox="1"/>
          <p:nvPr/>
        </p:nvSpPr>
        <p:spPr>
          <a:xfrm>
            <a:off x="462458" y="2503704"/>
            <a:ext cx="3752950" cy="338554"/>
          </a:xfrm>
          <a:prstGeom prst="rect">
            <a:avLst/>
          </a:prstGeom>
          <a:noFill/>
        </p:spPr>
        <p:txBody>
          <a:bodyPr wrap="none" rtlCol="0">
            <a:spAutoFit/>
          </a:bodyPr>
          <a:lstStyle/>
          <a:p>
            <a:r>
              <a:rPr lang="en-US" altLang="ja-JP" sz="1600" b="1" dirty="0">
                <a:latin typeface="游ゴシック" panose="020B0400000000000000" pitchFamily="50" charset="-128"/>
                <a:ea typeface="游ゴシック" panose="020B0400000000000000" pitchFamily="50" charset="-128"/>
              </a:rPr>
              <a:t>1. </a:t>
            </a:r>
            <a:r>
              <a:rPr lang="ja-JP" altLang="en-US" sz="1600" b="1" dirty="0">
                <a:latin typeface="游ゴシック" panose="020B0400000000000000" pitchFamily="50" charset="-128"/>
                <a:ea typeface="游ゴシック" panose="020B0400000000000000" pitchFamily="50" charset="-128"/>
              </a:rPr>
              <a:t>賠償事故への補償</a:t>
            </a:r>
            <a:r>
              <a:rPr lang="ja-JP" altLang="en-US" sz="1100" b="1" dirty="0">
                <a:latin typeface="游ゴシック" panose="020B0400000000000000" pitchFamily="50" charset="-128"/>
                <a:ea typeface="游ゴシック" panose="020B0400000000000000" pitchFamily="50" charset="-128"/>
              </a:rPr>
              <a:t>（対人賠償、対物賠償等）</a:t>
            </a:r>
            <a:endParaRPr kumimoji="1" lang="en-US" altLang="ja-JP" sz="16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8B33CA1C-B894-0AD0-7ADE-E589D22218C3}"/>
              </a:ext>
            </a:extLst>
          </p:cNvPr>
          <p:cNvSpPr txBox="1"/>
          <p:nvPr/>
        </p:nvSpPr>
        <p:spPr>
          <a:xfrm>
            <a:off x="462457" y="3893563"/>
            <a:ext cx="3470822" cy="584775"/>
          </a:xfrm>
          <a:prstGeom prst="rect">
            <a:avLst/>
          </a:prstGeom>
          <a:noFill/>
        </p:spPr>
        <p:txBody>
          <a:bodyPr wrap="none" rtlCol="0">
            <a:spAutoFit/>
          </a:bodyPr>
          <a:lstStyle/>
          <a:p>
            <a:r>
              <a:rPr lang="en-US" altLang="ja-JP" sz="1600" b="1" dirty="0">
                <a:latin typeface="游ゴシック" panose="020B0400000000000000" pitchFamily="50" charset="-128"/>
                <a:ea typeface="游ゴシック" panose="020B0400000000000000" pitchFamily="50" charset="-128"/>
              </a:rPr>
              <a:t>2. </a:t>
            </a:r>
            <a:r>
              <a:rPr lang="ja-JP" altLang="en-US" sz="1600" b="1" dirty="0">
                <a:latin typeface="游ゴシック" panose="020B0400000000000000" pitchFamily="50" charset="-128"/>
                <a:ea typeface="游ゴシック" panose="020B0400000000000000" pitchFamily="50" charset="-128"/>
              </a:rPr>
              <a:t>傷害事故への補償</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（障害死亡・後遺障害保険金、ケガの賠償等）</a:t>
            </a:r>
            <a:endParaRPr kumimoji="1" lang="en-US" altLang="ja-JP" sz="1600" b="1" dirty="0">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D051938E-BE9B-068D-367A-9905E449C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261" y="3015573"/>
            <a:ext cx="440613" cy="540000"/>
          </a:xfrm>
          <a:prstGeom prst="rect">
            <a:avLst/>
          </a:prstGeom>
        </p:spPr>
      </p:pic>
      <p:pic>
        <p:nvPicPr>
          <p:cNvPr id="12" name="図 11">
            <a:extLst>
              <a:ext uri="{FF2B5EF4-FFF2-40B4-BE49-F238E27FC236}">
                <a16:creationId xmlns:a16="http://schemas.microsoft.com/office/drawing/2014/main" id="{C138CBC6-BA38-3C7B-DCA9-69044972F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9657" y="2998435"/>
            <a:ext cx="317453" cy="540000"/>
          </a:xfrm>
          <a:prstGeom prst="rect">
            <a:avLst/>
          </a:prstGeom>
        </p:spPr>
      </p:pic>
      <p:pic>
        <p:nvPicPr>
          <p:cNvPr id="13" name="図 12">
            <a:extLst>
              <a:ext uri="{FF2B5EF4-FFF2-40B4-BE49-F238E27FC236}">
                <a16:creationId xmlns:a16="http://schemas.microsoft.com/office/drawing/2014/main" id="{9E5CE9E1-DF09-D7AC-89A9-2D4B6C1D5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197" y="4468468"/>
            <a:ext cx="720000" cy="540000"/>
          </a:xfrm>
          <a:prstGeom prst="rect">
            <a:avLst/>
          </a:prstGeom>
        </p:spPr>
      </p:pic>
      <p:pic>
        <p:nvPicPr>
          <p:cNvPr id="14" name="図 13">
            <a:extLst>
              <a:ext uri="{FF2B5EF4-FFF2-40B4-BE49-F238E27FC236}">
                <a16:creationId xmlns:a16="http://schemas.microsoft.com/office/drawing/2014/main" id="{E676BC08-D83F-D21D-4CDF-FDEFEE6B28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7175" y="4454953"/>
            <a:ext cx="442420" cy="540000"/>
          </a:xfrm>
          <a:prstGeom prst="rect">
            <a:avLst/>
          </a:prstGeom>
        </p:spPr>
      </p:pic>
      <p:sp>
        <p:nvSpPr>
          <p:cNvPr id="15" name="テキスト ボックス 14">
            <a:extLst>
              <a:ext uri="{FF2B5EF4-FFF2-40B4-BE49-F238E27FC236}">
                <a16:creationId xmlns:a16="http://schemas.microsoft.com/office/drawing/2014/main" id="{BC8D98B1-F462-7AA8-5E2A-A1BB4CF16311}"/>
              </a:ext>
            </a:extLst>
          </p:cNvPr>
          <p:cNvSpPr txBox="1"/>
          <p:nvPr/>
        </p:nvSpPr>
        <p:spPr>
          <a:xfrm>
            <a:off x="462457" y="5178724"/>
            <a:ext cx="4035079" cy="338554"/>
          </a:xfrm>
          <a:prstGeom prst="rect">
            <a:avLst/>
          </a:prstGeom>
          <a:noFill/>
        </p:spPr>
        <p:txBody>
          <a:bodyPr wrap="none" rtlCol="0">
            <a:spAutoFit/>
          </a:bodyPr>
          <a:lstStyle/>
          <a:p>
            <a:r>
              <a:rPr lang="en-US" altLang="ja-JP" sz="1600" b="1" dirty="0">
                <a:latin typeface="游ゴシック" panose="020B0400000000000000" pitchFamily="50" charset="-128"/>
                <a:ea typeface="游ゴシック" panose="020B0400000000000000" pitchFamily="50" charset="-128"/>
              </a:rPr>
              <a:t>3. </a:t>
            </a:r>
            <a:r>
              <a:rPr lang="ja-JP" altLang="en-US" sz="1600" b="1" dirty="0">
                <a:latin typeface="游ゴシック" panose="020B0400000000000000" pitchFamily="50" charset="-128"/>
                <a:ea typeface="游ゴシック" panose="020B0400000000000000" pitchFamily="50" charset="-128"/>
              </a:rPr>
              <a:t>ハラスメント補償</a:t>
            </a:r>
            <a:r>
              <a:rPr lang="ja-JP" altLang="en-US" sz="1100" b="1" dirty="0">
                <a:latin typeface="游ゴシック" panose="020B0400000000000000" pitchFamily="50" charset="-128"/>
                <a:ea typeface="游ゴシック" panose="020B0400000000000000" pitchFamily="50" charset="-128"/>
              </a:rPr>
              <a:t>（法律相談費用、弁護士費用）</a:t>
            </a:r>
            <a:endParaRPr kumimoji="1" lang="en-US" altLang="ja-JP" sz="1600" b="1" dirty="0">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BC7CA6D7-35E1-CBB3-109E-3188E16D7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8383" y="5569858"/>
            <a:ext cx="540000" cy="540000"/>
          </a:xfrm>
          <a:prstGeom prst="rect">
            <a:avLst/>
          </a:prstGeom>
        </p:spPr>
      </p:pic>
      <p:pic>
        <p:nvPicPr>
          <p:cNvPr id="17" name="図 16">
            <a:extLst>
              <a:ext uri="{FF2B5EF4-FFF2-40B4-BE49-F238E27FC236}">
                <a16:creationId xmlns:a16="http://schemas.microsoft.com/office/drawing/2014/main" id="{022337E5-FA69-7B03-A62C-C7F147309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6196" y="5569858"/>
            <a:ext cx="540000" cy="540000"/>
          </a:xfrm>
          <a:prstGeom prst="rect">
            <a:avLst/>
          </a:prstGeom>
        </p:spPr>
      </p:pic>
      <p:sp>
        <p:nvSpPr>
          <p:cNvPr id="18" name="テキスト ボックス 17">
            <a:extLst>
              <a:ext uri="{FF2B5EF4-FFF2-40B4-BE49-F238E27FC236}">
                <a16:creationId xmlns:a16="http://schemas.microsoft.com/office/drawing/2014/main" id="{11153629-89AF-097D-D2CC-2A82EACD963D}"/>
              </a:ext>
            </a:extLst>
          </p:cNvPr>
          <p:cNvSpPr txBox="1"/>
          <p:nvPr/>
        </p:nvSpPr>
        <p:spPr>
          <a:xfrm>
            <a:off x="4834558" y="2503703"/>
            <a:ext cx="2880917" cy="338554"/>
          </a:xfrm>
          <a:prstGeom prst="rect">
            <a:avLst/>
          </a:prstGeom>
          <a:noFill/>
        </p:spPr>
        <p:txBody>
          <a:bodyPr wrap="none" rtlCol="0">
            <a:spAutoFit/>
          </a:bodyPr>
          <a:lstStyle/>
          <a:p>
            <a:r>
              <a:rPr lang="en-US" altLang="ja-JP" sz="1600" b="1" dirty="0">
                <a:latin typeface="游ゴシック" panose="020B0400000000000000" pitchFamily="50" charset="-128"/>
                <a:ea typeface="游ゴシック" panose="020B0400000000000000" pitchFamily="50" charset="-128"/>
              </a:rPr>
              <a:t>1. </a:t>
            </a:r>
            <a:r>
              <a:rPr lang="ja-JP" altLang="en-US" sz="1600" b="1" dirty="0">
                <a:latin typeface="游ゴシック" panose="020B0400000000000000" pitchFamily="50" charset="-128"/>
                <a:ea typeface="游ゴシック" panose="020B0400000000000000" pitchFamily="50" charset="-128"/>
              </a:rPr>
              <a:t>医療安全に関する相談窓口</a:t>
            </a:r>
            <a:endParaRPr lang="en-US" altLang="ja-JP" sz="1600" b="1"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FC9D46D2-99F9-CDE9-B487-FE9CDA88995E}"/>
              </a:ext>
            </a:extLst>
          </p:cNvPr>
          <p:cNvSpPr txBox="1"/>
          <p:nvPr/>
        </p:nvSpPr>
        <p:spPr>
          <a:xfrm>
            <a:off x="4834557" y="3216156"/>
            <a:ext cx="3291286" cy="338554"/>
          </a:xfrm>
          <a:prstGeom prst="rect">
            <a:avLst/>
          </a:prstGeom>
          <a:noFill/>
        </p:spPr>
        <p:txBody>
          <a:bodyPr wrap="none" rtlCol="0">
            <a:spAutoFit/>
          </a:bodyPr>
          <a:lstStyle/>
          <a:p>
            <a:r>
              <a:rPr lang="en-US" altLang="ja-JP" sz="1600" b="1" dirty="0">
                <a:latin typeface="游ゴシック" panose="020B0400000000000000" pitchFamily="50" charset="-128"/>
                <a:ea typeface="游ゴシック" panose="020B0400000000000000" pitchFamily="50" charset="-128"/>
              </a:rPr>
              <a:t>2. </a:t>
            </a:r>
            <a:r>
              <a:rPr lang="ja-JP" altLang="en-US" sz="1600" b="1" dirty="0">
                <a:latin typeface="游ゴシック" panose="020B0400000000000000" pitchFamily="50" charset="-128"/>
                <a:ea typeface="游ゴシック" panose="020B0400000000000000" pitchFamily="50" charset="-128"/>
              </a:rPr>
              <a:t>ハラスメントに関する相談窓口</a:t>
            </a:r>
            <a:endParaRPr lang="en-US" altLang="ja-JP" sz="1600" b="1" dirty="0">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853DC2BC-E493-7690-903A-7B847D137E70}"/>
              </a:ext>
            </a:extLst>
          </p:cNvPr>
          <p:cNvSpPr txBox="1"/>
          <p:nvPr/>
        </p:nvSpPr>
        <p:spPr>
          <a:xfrm>
            <a:off x="4834557" y="3928609"/>
            <a:ext cx="4112023" cy="338554"/>
          </a:xfrm>
          <a:prstGeom prst="rect">
            <a:avLst/>
          </a:prstGeom>
          <a:noFill/>
        </p:spPr>
        <p:txBody>
          <a:bodyPr wrap="none" rtlCol="0">
            <a:spAutoFit/>
          </a:bodyPr>
          <a:lstStyle/>
          <a:p>
            <a:r>
              <a:rPr lang="en-US" altLang="ja-JP" sz="1600" b="1" dirty="0">
                <a:latin typeface="游ゴシック" panose="020B0400000000000000" pitchFamily="50" charset="-128"/>
                <a:ea typeface="游ゴシック" panose="020B0400000000000000" pitchFamily="50" charset="-128"/>
              </a:rPr>
              <a:t>3. </a:t>
            </a:r>
            <a:r>
              <a:rPr lang="ja-JP" altLang="en-US" sz="1600" b="1" dirty="0">
                <a:latin typeface="游ゴシック" panose="020B0400000000000000" pitchFamily="50" charset="-128"/>
                <a:ea typeface="游ゴシック" panose="020B0400000000000000" pitchFamily="50" charset="-128"/>
              </a:rPr>
              <a:t>医療安全に関する医療・看護情報の提供</a:t>
            </a:r>
            <a:endParaRPr lang="en-US" altLang="ja-JP" sz="1600" b="1" dirty="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49151827-4801-4DFF-6BAC-0D8C3EB88020}"/>
              </a:ext>
            </a:extLst>
          </p:cNvPr>
          <p:cNvSpPr txBox="1"/>
          <p:nvPr/>
        </p:nvSpPr>
        <p:spPr>
          <a:xfrm>
            <a:off x="5916617" y="1993193"/>
            <a:ext cx="1800493" cy="369332"/>
          </a:xfrm>
          <a:prstGeom prst="rect">
            <a:avLst/>
          </a:prstGeom>
          <a:solidFill>
            <a:schemeClr val="bg1"/>
          </a:solid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加入者サービス</a:t>
            </a:r>
          </a:p>
        </p:txBody>
      </p:sp>
      <p:pic>
        <p:nvPicPr>
          <p:cNvPr id="23" name="図 22">
            <a:extLst>
              <a:ext uri="{FF2B5EF4-FFF2-40B4-BE49-F238E27FC236}">
                <a16:creationId xmlns:a16="http://schemas.microsoft.com/office/drawing/2014/main" id="{A55BC9C4-17A2-23D1-5E72-486A79FE608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989692" y="4495882"/>
            <a:ext cx="1543265" cy="1181265"/>
          </a:xfrm>
          <a:prstGeom prst="rect">
            <a:avLst/>
          </a:prstGeom>
        </p:spPr>
      </p:pic>
      <p:pic>
        <p:nvPicPr>
          <p:cNvPr id="24" name="図 23">
            <a:extLst>
              <a:ext uri="{FF2B5EF4-FFF2-40B4-BE49-F238E27FC236}">
                <a16:creationId xmlns:a16="http://schemas.microsoft.com/office/drawing/2014/main" id="{94775043-DF58-95C5-B179-74BDB0F4F191}"/>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059542" y="4687314"/>
            <a:ext cx="1657581" cy="1000265"/>
          </a:xfrm>
          <a:prstGeom prst="rect">
            <a:avLst/>
          </a:prstGeom>
        </p:spPr>
      </p:pic>
    </p:spTree>
    <p:extLst>
      <p:ext uri="{BB962C8B-B14F-4D97-AF65-F5344CB8AC3E}">
        <p14:creationId xmlns:p14="http://schemas.microsoft.com/office/powerpoint/2010/main" val="63205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661B2F9-D1E8-1313-6D8B-78D1594F1C5E}"/>
              </a:ext>
            </a:extLst>
          </p:cNvPr>
          <p:cNvSpPr/>
          <p:nvPr/>
        </p:nvSpPr>
        <p:spPr>
          <a:xfrm>
            <a:off x="1670744" y="1110330"/>
            <a:ext cx="1120126" cy="23039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D00D9DC7-4001-C3C9-446C-7E22B866D76B}"/>
              </a:ext>
            </a:extLst>
          </p:cNvPr>
          <p:cNvSpPr/>
          <p:nvPr/>
        </p:nvSpPr>
        <p:spPr>
          <a:xfrm flipV="1">
            <a:off x="829559" y="1407539"/>
            <a:ext cx="4160133" cy="23052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16</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05718" y="312738"/>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日本看護協会</a:t>
            </a:r>
            <a:r>
              <a:rPr kumimoji="1" lang="zh-TW" altLang="en-US" sz="2800" b="1" dirty="0">
                <a:solidFill>
                  <a:schemeClr val="accent1"/>
                </a:solidFill>
                <a:latin typeface="游ゴシック" panose="020B0400000000000000" pitchFamily="50" charset="-128"/>
                <a:ea typeface="游ゴシック" panose="020B0400000000000000" pitchFamily="50" charset="-128"/>
              </a:rPr>
              <a:t>「看護職賠償責任保険制度」</a:t>
            </a:r>
            <a:r>
              <a:rPr kumimoji="1" lang="ja-JP" altLang="en-US" sz="2800" b="1" dirty="0">
                <a:solidFill>
                  <a:schemeClr val="accent1"/>
                </a:solidFill>
                <a:latin typeface="游ゴシック" panose="020B0400000000000000" pitchFamily="50" charset="-128"/>
                <a:ea typeface="游ゴシック" panose="020B0400000000000000" pitchFamily="50" charset="-128"/>
              </a:rPr>
              <a:t>について</a:t>
            </a:r>
          </a:p>
        </p:txBody>
      </p:sp>
      <p:grpSp>
        <p:nvGrpSpPr>
          <p:cNvPr id="3" name="グループ化 2">
            <a:extLst>
              <a:ext uri="{FF2B5EF4-FFF2-40B4-BE49-F238E27FC236}">
                <a16:creationId xmlns:a16="http://schemas.microsoft.com/office/drawing/2014/main" id="{33FE6F1B-3DA0-59DC-46CB-3D4F7D11049A}"/>
              </a:ext>
            </a:extLst>
          </p:cNvPr>
          <p:cNvGrpSpPr/>
          <p:nvPr/>
        </p:nvGrpSpPr>
        <p:grpSpPr>
          <a:xfrm>
            <a:off x="-158049" y="2091209"/>
            <a:ext cx="4191796" cy="4191796"/>
            <a:chOff x="4927490" y="1870224"/>
            <a:chExt cx="4406056" cy="4406056"/>
          </a:xfrm>
        </p:grpSpPr>
        <p:pic>
          <p:nvPicPr>
            <p:cNvPr id="25" name="図 24">
              <a:extLst>
                <a:ext uri="{FF2B5EF4-FFF2-40B4-BE49-F238E27FC236}">
                  <a16:creationId xmlns:a16="http://schemas.microsoft.com/office/drawing/2014/main" id="{C7475FC6-906A-61D6-058A-750CFF62B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490" y="1870224"/>
              <a:ext cx="4406056" cy="4406056"/>
            </a:xfrm>
            <a:prstGeom prst="rect">
              <a:avLst/>
            </a:prstGeom>
          </p:spPr>
        </p:pic>
        <p:pic>
          <p:nvPicPr>
            <p:cNvPr id="26" name="図 25">
              <a:extLst>
                <a:ext uri="{FF2B5EF4-FFF2-40B4-BE49-F238E27FC236}">
                  <a16:creationId xmlns:a16="http://schemas.microsoft.com/office/drawing/2014/main" id="{3C40A853-A211-5B60-E88B-46309771E9DC}"/>
                </a:ext>
              </a:extLst>
            </p:cNvPr>
            <p:cNvPicPr>
              <a:picLocks noChangeAspect="1"/>
            </p:cNvPicPr>
            <p:nvPr/>
          </p:nvPicPr>
          <p:blipFill>
            <a:blip r:embed="rId4"/>
            <a:stretch>
              <a:fillRect/>
            </a:stretch>
          </p:blipFill>
          <p:spPr>
            <a:xfrm>
              <a:off x="5839296" y="2479268"/>
              <a:ext cx="2583583" cy="3076328"/>
            </a:xfrm>
            <a:prstGeom prst="rect">
              <a:avLst/>
            </a:prstGeom>
          </p:spPr>
        </p:pic>
      </p:grpSp>
      <p:sp>
        <p:nvSpPr>
          <p:cNvPr id="27" name="正方形/長方形 26">
            <a:extLst>
              <a:ext uri="{FF2B5EF4-FFF2-40B4-BE49-F238E27FC236}">
                <a16:creationId xmlns:a16="http://schemas.microsoft.com/office/drawing/2014/main" id="{A8F87656-BEE9-7133-364B-8B574820B75B}"/>
              </a:ext>
            </a:extLst>
          </p:cNvPr>
          <p:cNvSpPr/>
          <p:nvPr/>
        </p:nvSpPr>
        <p:spPr bwMode="auto">
          <a:xfrm>
            <a:off x="3713059" y="2451057"/>
            <a:ext cx="3473868" cy="391143"/>
          </a:xfrm>
          <a:prstGeom prst="rect">
            <a:avLst/>
          </a:prstGeom>
          <a:noFill/>
          <a:ln w="19050" cap="flat" cmpd="sng" algn="ctr">
            <a:solidFill>
              <a:schemeClr val="tx1"/>
            </a:solidFill>
            <a:prstDash val="solid"/>
            <a:round/>
            <a:headEnd type="none" w="med" len="med"/>
            <a:tailEnd type="none" w="med" len="med"/>
          </a:ln>
          <a:effectLst/>
        </p:spPr>
        <p:txBody>
          <a:bodyPr vert="horz" wrap="square" lIns="0" tIns="10800" rIns="0" bIns="10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2400" b="0" i="0" u="none" strike="noStrike" cap="none" normalizeH="0" baseline="0" dirty="0">
                <a:ln>
                  <a:noFill/>
                </a:ln>
                <a:effectLst/>
                <a:latin typeface="游ゴシック" panose="020B0400000000000000" pitchFamily="50" charset="-128"/>
                <a:ea typeface="游ゴシック" panose="020B0400000000000000" pitchFamily="50" charset="-128"/>
              </a:rPr>
              <a:t>看護職賠償責任保険</a:t>
            </a:r>
          </a:p>
        </p:txBody>
      </p:sp>
      <p:sp>
        <p:nvSpPr>
          <p:cNvPr id="28" name="正方形/長方形 27">
            <a:extLst>
              <a:ext uri="{FF2B5EF4-FFF2-40B4-BE49-F238E27FC236}">
                <a16:creationId xmlns:a16="http://schemas.microsoft.com/office/drawing/2014/main" id="{1B6DF209-83A2-F600-F9CD-3A5762519CCE}"/>
              </a:ext>
            </a:extLst>
          </p:cNvPr>
          <p:cNvSpPr/>
          <p:nvPr/>
        </p:nvSpPr>
        <p:spPr bwMode="auto">
          <a:xfrm>
            <a:off x="7321890" y="2420280"/>
            <a:ext cx="1354029" cy="452698"/>
          </a:xfrm>
          <a:prstGeom prst="rect">
            <a:avLst/>
          </a:prstGeom>
          <a:noFill/>
          <a:ln w="19050" cap="flat" cmpd="sng" algn="ctr">
            <a:solidFill>
              <a:schemeClr val="tx1"/>
            </a:solidFill>
            <a:prstDash val="solid"/>
            <a:round/>
            <a:headEnd type="none" w="med" len="med"/>
            <a:tailEnd type="none" w="med" len="med"/>
          </a:ln>
          <a:effectLst/>
        </p:spPr>
        <p:txBody>
          <a:bodyPr vert="horz" wrap="square" lIns="0" tIns="10800" rIns="0" bIns="10800" numCol="1" rtlCol="0" anchor="ctr" anchorCtr="0" compatLnSpc="1">
            <a:prstTxWarp prst="textNoShape">
              <a:avLst/>
            </a:prstTxWarp>
            <a:sp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 検索</a:t>
            </a:r>
            <a:endParaRPr kumimoji="1" lang="en-US" altLang="ja-JP" sz="2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E75C01D3-67D1-1BAA-E172-6A593FE354A8}"/>
              </a:ext>
            </a:extLst>
          </p:cNvPr>
          <p:cNvSpPr txBox="1"/>
          <p:nvPr/>
        </p:nvSpPr>
        <p:spPr>
          <a:xfrm>
            <a:off x="4033747" y="5895322"/>
            <a:ext cx="4339650"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この二次元コードからアクセスできます</a:t>
            </a:r>
          </a:p>
        </p:txBody>
      </p:sp>
      <p:pic>
        <p:nvPicPr>
          <p:cNvPr id="31" name="図 30">
            <a:extLst>
              <a:ext uri="{FF2B5EF4-FFF2-40B4-BE49-F238E27FC236}">
                <a16:creationId xmlns:a16="http://schemas.microsoft.com/office/drawing/2014/main" id="{F945B620-37E9-9AC3-8F49-8A6159116A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5741" y="2455967"/>
            <a:ext cx="381324" cy="381324"/>
          </a:xfrm>
          <a:prstGeom prst="rect">
            <a:avLst/>
          </a:prstGeom>
        </p:spPr>
      </p:pic>
      <p:pic>
        <p:nvPicPr>
          <p:cNvPr id="33" name="図 32">
            <a:extLst>
              <a:ext uri="{FF2B5EF4-FFF2-40B4-BE49-F238E27FC236}">
                <a16:creationId xmlns:a16="http://schemas.microsoft.com/office/drawing/2014/main" id="{87C4808B-2AA1-A0C5-9C12-49D22E1B3C90}"/>
              </a:ext>
            </a:extLst>
          </p:cNvPr>
          <p:cNvPicPr>
            <a:picLocks noChangeAspect="1"/>
          </p:cNvPicPr>
          <p:nvPr/>
        </p:nvPicPr>
        <p:blipFill>
          <a:blip r:embed="rId6"/>
          <a:stretch>
            <a:fillRect/>
          </a:stretch>
        </p:blipFill>
        <p:spPr>
          <a:xfrm>
            <a:off x="7488274" y="3606639"/>
            <a:ext cx="1132237" cy="1891350"/>
          </a:xfrm>
          <a:prstGeom prst="rect">
            <a:avLst/>
          </a:prstGeom>
        </p:spPr>
      </p:pic>
      <p:sp>
        <p:nvSpPr>
          <p:cNvPr id="11" name="テキスト ボックス 10">
            <a:extLst>
              <a:ext uri="{FF2B5EF4-FFF2-40B4-BE49-F238E27FC236}">
                <a16:creationId xmlns:a16="http://schemas.microsoft.com/office/drawing/2014/main" id="{9E2E4A58-A08A-05C0-2EF3-6144032347B7}"/>
              </a:ext>
            </a:extLst>
          </p:cNvPr>
          <p:cNvSpPr txBox="1"/>
          <p:nvPr/>
        </p:nvSpPr>
        <p:spPr>
          <a:xfrm>
            <a:off x="582164" y="1012566"/>
            <a:ext cx="6083717" cy="707886"/>
          </a:xfrm>
          <a:prstGeom prst="rect">
            <a:avLst/>
          </a:prstGeom>
          <a:noFill/>
        </p:spPr>
        <p:txBody>
          <a:bodyPr wrap="none" rtlCol="0">
            <a:spAutoFit/>
          </a:bodyPr>
          <a:lstStyle/>
          <a:p>
            <a:r>
              <a:rPr kumimoji="1" lang="ja-JP" altLang="en-US" sz="2000" dirty="0">
                <a:latin typeface="游ゴシック" panose="020B0400000000000000" pitchFamily="50" charset="-128"/>
                <a:ea typeface="游ゴシック" panose="020B0400000000000000" pitchFamily="50" charset="-128"/>
              </a:rPr>
              <a:t>加入者数</a:t>
            </a:r>
            <a:r>
              <a:rPr kumimoji="1" lang="ja-JP" altLang="en-US" sz="2000" b="1" dirty="0">
                <a:latin typeface="游ゴシック" panose="020B0400000000000000" pitchFamily="50" charset="-128"/>
                <a:ea typeface="游ゴシック" panose="020B0400000000000000" pitchFamily="50" charset="-128"/>
              </a:rPr>
              <a:t>約</a:t>
            </a:r>
            <a:r>
              <a:rPr kumimoji="1" lang="en-US" altLang="ja-JP" sz="2000" b="1" dirty="0">
                <a:latin typeface="游ゴシック" panose="020B0400000000000000" pitchFamily="50" charset="-128"/>
                <a:ea typeface="游ゴシック" panose="020B0400000000000000" pitchFamily="50" charset="-128"/>
              </a:rPr>
              <a:t>17</a:t>
            </a:r>
            <a:r>
              <a:rPr kumimoji="1" lang="ja-JP" altLang="en-US" sz="2000" b="1" dirty="0">
                <a:latin typeface="游ゴシック" panose="020B0400000000000000" pitchFamily="50" charset="-128"/>
                <a:ea typeface="游ゴシック" panose="020B0400000000000000" pitchFamily="50" charset="-128"/>
              </a:rPr>
              <a:t>万人</a:t>
            </a:r>
            <a:r>
              <a:rPr kumimoji="1" lang="ja-JP" altLang="en-US" sz="2000" dirty="0">
                <a:latin typeface="游ゴシック" panose="020B0400000000000000" pitchFamily="50" charset="-128"/>
                <a:ea typeface="游ゴシック" panose="020B0400000000000000" pitchFamily="50" charset="-128"/>
              </a:rPr>
              <a:t>、国内で最も選ばれている</a:t>
            </a:r>
            <a:endParaRPr kumimoji="1" lang="en-US" altLang="ja-JP" sz="2000"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「保険」と「加入者サービス」が一体</a:t>
            </a:r>
            <a:r>
              <a:rPr lang="ja-JP" altLang="en-US" sz="2000" dirty="0">
                <a:latin typeface="游ゴシック" panose="020B0400000000000000" pitchFamily="50" charset="-128"/>
                <a:ea typeface="游ゴシック" panose="020B0400000000000000" pitchFamily="50" charset="-128"/>
              </a:rPr>
              <a:t>となっている</a:t>
            </a:r>
            <a:endParaRPr lang="en-US" altLang="ja-JP" sz="20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81B30632-EAA1-9EC5-4B2C-E03463897F06}"/>
              </a:ext>
            </a:extLst>
          </p:cNvPr>
          <p:cNvPicPr>
            <a:picLocks noChangeAspect="1"/>
          </p:cNvPicPr>
          <p:nvPr/>
        </p:nvPicPr>
        <p:blipFill>
          <a:blip r:embed="rId7"/>
          <a:stretch>
            <a:fillRect/>
          </a:stretch>
        </p:blipFill>
        <p:spPr>
          <a:xfrm>
            <a:off x="4572000" y="3057211"/>
            <a:ext cx="2844000" cy="2844000"/>
          </a:xfrm>
          <a:prstGeom prst="rect">
            <a:avLst/>
          </a:prstGeom>
        </p:spPr>
      </p:pic>
    </p:spTree>
    <p:extLst>
      <p:ext uri="{BB962C8B-B14F-4D97-AF65-F5344CB8AC3E}">
        <p14:creationId xmlns:p14="http://schemas.microsoft.com/office/powerpoint/2010/main" val="2979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17CF26F-58B6-C789-5C42-E74E09BFF1C0}"/>
              </a:ext>
            </a:extLst>
          </p:cNvPr>
          <p:cNvSpPr/>
          <p:nvPr/>
        </p:nvSpPr>
        <p:spPr>
          <a:xfrm>
            <a:off x="460305" y="2771479"/>
            <a:ext cx="7618466" cy="2636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58955E56-36A1-75C9-8427-7421844D93BC}"/>
              </a:ext>
            </a:extLst>
          </p:cNvPr>
          <p:cNvSpPr/>
          <p:nvPr/>
        </p:nvSpPr>
        <p:spPr>
          <a:xfrm>
            <a:off x="1706214" y="3909102"/>
            <a:ext cx="1555460" cy="2636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AB161B5D-59B5-BD9B-A699-0E42951670E6}"/>
              </a:ext>
            </a:extLst>
          </p:cNvPr>
          <p:cNvSpPr/>
          <p:nvPr/>
        </p:nvSpPr>
        <p:spPr>
          <a:xfrm>
            <a:off x="460304" y="4249293"/>
            <a:ext cx="8118088" cy="31478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74FD36B4-A024-1A4E-BFDD-AE9FDFA5FC20}" type="slidenum">
              <a:rPr lang="en-US" sz="2800" smtClean="0">
                <a:latin typeface="游ゴシック" panose="020B0400000000000000" pitchFamily="50" charset="-128"/>
                <a:ea typeface="游ゴシック" panose="020B0400000000000000" pitchFamily="50" charset="-128"/>
              </a:rPr>
              <a:t>1</a:t>
            </a:fld>
            <a:endParaRPr lang="en-US" sz="2800"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idx="4294967295"/>
          </p:nvPr>
        </p:nvSpPr>
        <p:spPr>
          <a:xfrm>
            <a:off x="217843" y="195972"/>
            <a:ext cx="8078788" cy="733425"/>
          </a:xfrm>
        </p:spPr>
        <p:txBody>
          <a:bodyPr>
            <a:normAutofit/>
          </a:bodyPr>
          <a:lstStyle/>
          <a:p>
            <a:r>
              <a:rPr kumimoji="1" lang="ja-JP" altLang="en-US" sz="2800" b="1" dirty="0">
                <a:latin typeface="游ゴシック" panose="020B0400000000000000" pitchFamily="50" charset="-128"/>
                <a:ea typeface="游ゴシック" panose="020B0400000000000000" pitchFamily="50" charset="-128"/>
              </a:rPr>
              <a:t>看護職の役割と責任</a:t>
            </a:r>
          </a:p>
        </p:txBody>
      </p:sp>
      <p:cxnSp>
        <p:nvCxnSpPr>
          <p:cNvPr id="6" name="直線コネクタ 5">
            <a:extLst>
              <a:ext uri="{FF2B5EF4-FFF2-40B4-BE49-F238E27FC236}">
                <a16:creationId xmlns:a16="http://schemas.microsoft.com/office/drawing/2014/main" id="{4BC4FFC4-61A9-8A9B-302F-7F63DD0B4E53}"/>
              </a:ext>
            </a:extLst>
          </p:cNvPr>
          <p:cNvCxnSpPr/>
          <p:nvPr/>
        </p:nvCxnSpPr>
        <p:spPr>
          <a:xfrm>
            <a:off x="217843" y="810705"/>
            <a:ext cx="866917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ECEEB23-5F04-9E62-31B7-0A22CCB4B3F0}"/>
              </a:ext>
            </a:extLst>
          </p:cNvPr>
          <p:cNvSpPr txBox="1"/>
          <p:nvPr/>
        </p:nvSpPr>
        <p:spPr>
          <a:xfrm>
            <a:off x="390525" y="2304836"/>
            <a:ext cx="8439149" cy="830997"/>
          </a:xfrm>
          <a:prstGeom prst="rect">
            <a:avLst/>
          </a:prstGeom>
          <a:noFill/>
        </p:spPr>
        <p:txBody>
          <a:bodyPr wrap="square">
            <a:spAutoFit/>
          </a:bodyPr>
          <a:lstStyle/>
          <a:p>
            <a:pPr algn="just"/>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私たち看護職は、</a:t>
            </a:r>
            <a:endPar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免許によって看護を実践する権限を与えられた者であり</a:t>
            </a:r>
            <a:endPar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C53FDB18-87DC-49AA-BA37-D36E2EAF1C36}"/>
              </a:ext>
            </a:extLst>
          </p:cNvPr>
          <p:cNvSpPr txBox="1"/>
          <p:nvPr/>
        </p:nvSpPr>
        <p:spPr>
          <a:xfrm>
            <a:off x="390525" y="3832531"/>
            <a:ext cx="8439149" cy="830997"/>
          </a:xfrm>
          <a:prstGeom prst="rect">
            <a:avLst/>
          </a:prstGeom>
          <a:noFill/>
        </p:spPr>
        <p:txBody>
          <a:bodyPr wrap="square">
            <a:spAutoFit/>
          </a:bodyPr>
          <a:lstStyle/>
          <a:p>
            <a:pPr algn="just"/>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関連する法令を遵守し、</a:t>
            </a:r>
            <a:endParaRPr lang="en-US"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自己の責任と能力の範囲内で看護を実践する必要があります</a:t>
            </a:r>
            <a:endParaRPr lang="ja-JP" altLang="ja-JP" sz="20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57490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FC6E90CC-B903-C6C2-7389-2022CEF38996}"/>
              </a:ext>
            </a:extLst>
          </p:cNvPr>
          <p:cNvSpPr/>
          <p:nvPr/>
        </p:nvSpPr>
        <p:spPr>
          <a:xfrm>
            <a:off x="3214540" y="3211129"/>
            <a:ext cx="4305773" cy="28832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358170" y="3096408"/>
            <a:ext cx="6767735" cy="523220"/>
          </a:xfrm>
          <a:prstGeom prst="rect">
            <a:avLst/>
          </a:prstGeom>
        </p:spPr>
        <p:txBody>
          <a:bodyPr wrap="square">
            <a:spAutoFit/>
          </a:bodyPr>
          <a:lstStyle/>
          <a:p>
            <a:r>
              <a:rPr lang="ja-JP" altLang="en-US" sz="2800" dirty="0">
                <a:latin typeface="游ゴシック" panose="020B0400000000000000" pitchFamily="50" charset="-128"/>
                <a:ea typeface="游ゴシック" panose="020B0400000000000000" pitchFamily="50" charset="-128"/>
              </a:rPr>
              <a:t>リスクは「</a:t>
            </a:r>
            <a:r>
              <a:rPr lang="ja-JP" altLang="en-US" sz="2800" b="1" dirty="0">
                <a:solidFill>
                  <a:schemeClr val="accent1"/>
                </a:solidFill>
                <a:latin typeface="游ゴシック" panose="020B0400000000000000" pitchFamily="50" charset="-128"/>
                <a:ea typeface="游ゴシック" panose="020B0400000000000000" pitchFamily="50" charset="-128"/>
              </a:rPr>
              <a:t>複雑に、多様に、直接的に</a:t>
            </a:r>
            <a:r>
              <a:rPr lang="ja-JP" altLang="en-US" sz="2800" dirty="0">
                <a:latin typeface="游ゴシック" panose="020B0400000000000000" pitchFamily="50" charset="-128"/>
                <a:ea typeface="游ゴシック" panose="020B0400000000000000" pitchFamily="50" charset="-128"/>
              </a:rPr>
              <a:t>」</a:t>
            </a:r>
            <a:endParaRPr lang="en-US" altLang="ja-JP" sz="280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74FD36B4-A024-1A4E-BFDD-AE9FDFA5FC20}" type="slidenum">
              <a:rPr lang="en-US" sz="2800" smtClean="0">
                <a:latin typeface="游ゴシック" panose="020B0400000000000000" pitchFamily="50" charset="-128"/>
                <a:ea typeface="游ゴシック" panose="020B0400000000000000" pitchFamily="50" charset="-128"/>
              </a:rPr>
              <a:t>2</a:t>
            </a:fld>
            <a:endParaRPr lang="en-US" sz="2800"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idx="4294967295"/>
          </p:nvPr>
        </p:nvSpPr>
        <p:spPr>
          <a:xfrm>
            <a:off x="217843" y="195972"/>
            <a:ext cx="8078788" cy="733425"/>
          </a:xfrm>
        </p:spPr>
        <p:txBody>
          <a:bodyPr>
            <a:normAutofit/>
          </a:bodyPr>
          <a:lstStyle/>
          <a:p>
            <a:r>
              <a:rPr kumimoji="1" lang="ja-JP" altLang="en-US" sz="2800" b="1" dirty="0">
                <a:latin typeface="游ゴシック" panose="020B0400000000000000" pitchFamily="50" charset="-128"/>
                <a:ea typeface="游ゴシック" panose="020B0400000000000000" pitchFamily="50" charset="-128"/>
              </a:rPr>
              <a:t>看護職の役割と責任</a:t>
            </a:r>
          </a:p>
        </p:txBody>
      </p:sp>
      <p:sp>
        <p:nvSpPr>
          <p:cNvPr id="9" name="正方形/長方形 8"/>
          <p:cNvSpPr/>
          <p:nvPr/>
        </p:nvSpPr>
        <p:spPr>
          <a:xfrm>
            <a:off x="2197602" y="1523002"/>
            <a:ext cx="4305773" cy="523220"/>
          </a:xfrm>
          <a:prstGeom prst="rect">
            <a:avLst/>
          </a:prstGeom>
        </p:spPr>
        <p:txBody>
          <a:bodyPr wrap="square">
            <a:spAutoFit/>
          </a:bodyPr>
          <a:lstStyle/>
          <a:p>
            <a:pPr algn="ctr"/>
            <a:r>
              <a:rPr lang="ja-JP" altLang="en-US" sz="2800" b="1" dirty="0">
                <a:latin typeface="游ゴシック" panose="020B0400000000000000" pitchFamily="50" charset="-128"/>
                <a:ea typeface="游ゴシック" panose="020B0400000000000000" pitchFamily="50" charset="-128"/>
              </a:rPr>
              <a:t>役割や活動の場の拡大</a:t>
            </a:r>
          </a:p>
        </p:txBody>
      </p:sp>
      <p:grpSp>
        <p:nvGrpSpPr>
          <p:cNvPr id="25" name="グループ化 24">
            <a:extLst>
              <a:ext uri="{FF2B5EF4-FFF2-40B4-BE49-F238E27FC236}">
                <a16:creationId xmlns:a16="http://schemas.microsoft.com/office/drawing/2014/main" id="{F0FEE3DB-88C6-8C2A-676A-1C2CE2B49956}"/>
              </a:ext>
            </a:extLst>
          </p:cNvPr>
          <p:cNvGrpSpPr/>
          <p:nvPr/>
        </p:nvGrpSpPr>
        <p:grpSpPr>
          <a:xfrm>
            <a:off x="349945" y="4322623"/>
            <a:ext cx="8385808" cy="1597486"/>
            <a:chOff x="408247" y="4322623"/>
            <a:chExt cx="8385808" cy="1597486"/>
          </a:xfrm>
        </p:grpSpPr>
        <p:sp>
          <p:nvSpPr>
            <p:cNvPr id="21" name="四角形: 角を丸くする 20">
              <a:extLst>
                <a:ext uri="{FF2B5EF4-FFF2-40B4-BE49-F238E27FC236}">
                  <a16:creationId xmlns:a16="http://schemas.microsoft.com/office/drawing/2014/main" id="{46BDC6EC-4240-2DB9-7716-F54A1A768B0B}"/>
                </a:ext>
              </a:extLst>
            </p:cNvPr>
            <p:cNvSpPr/>
            <p:nvPr/>
          </p:nvSpPr>
          <p:spPr>
            <a:xfrm>
              <a:off x="408247" y="4335052"/>
              <a:ext cx="8385808" cy="1585057"/>
            </a:xfrm>
            <a:prstGeom prst="roundRect">
              <a:avLst/>
            </a:prstGeom>
            <a:solidFill>
              <a:srgbClr val="C8E1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3" name="グループ化 22">
              <a:extLst>
                <a:ext uri="{FF2B5EF4-FFF2-40B4-BE49-F238E27FC236}">
                  <a16:creationId xmlns:a16="http://schemas.microsoft.com/office/drawing/2014/main" id="{AB4A00A6-FD26-05BD-5A94-5D1B691AD6E6}"/>
                </a:ext>
              </a:extLst>
            </p:cNvPr>
            <p:cNvGrpSpPr/>
            <p:nvPr/>
          </p:nvGrpSpPr>
          <p:grpSpPr>
            <a:xfrm>
              <a:off x="503973" y="4322623"/>
              <a:ext cx="8194356" cy="1549513"/>
              <a:chOff x="474822" y="4824609"/>
              <a:chExt cx="8194356" cy="1549513"/>
            </a:xfrm>
          </p:grpSpPr>
          <p:grpSp>
            <p:nvGrpSpPr>
              <p:cNvPr id="22" name="グループ化 21">
                <a:extLst>
                  <a:ext uri="{FF2B5EF4-FFF2-40B4-BE49-F238E27FC236}">
                    <a16:creationId xmlns:a16="http://schemas.microsoft.com/office/drawing/2014/main" id="{6A5B76D8-2092-7430-E47E-469FB5FEBBA4}"/>
                  </a:ext>
                </a:extLst>
              </p:cNvPr>
              <p:cNvGrpSpPr/>
              <p:nvPr/>
            </p:nvGrpSpPr>
            <p:grpSpPr>
              <a:xfrm>
                <a:off x="474822" y="4824609"/>
                <a:ext cx="8194356" cy="1549513"/>
                <a:chOff x="474822" y="4824609"/>
                <a:chExt cx="8194356" cy="1549513"/>
              </a:xfrm>
            </p:grpSpPr>
            <p:sp>
              <p:nvSpPr>
                <p:cNvPr id="8" name="テキスト ボックス 7">
                  <a:extLst>
                    <a:ext uri="{FF2B5EF4-FFF2-40B4-BE49-F238E27FC236}">
                      <a16:creationId xmlns:a16="http://schemas.microsoft.com/office/drawing/2014/main" id="{0C693132-71AA-3B66-6716-FAC42445E913}"/>
                    </a:ext>
                  </a:extLst>
                </p:cNvPr>
                <p:cNvSpPr txBox="1"/>
                <p:nvPr/>
              </p:nvSpPr>
              <p:spPr>
                <a:xfrm>
                  <a:off x="572580" y="5072631"/>
                  <a:ext cx="8096598" cy="707886"/>
                </a:xfrm>
                <a:prstGeom prst="rect">
                  <a:avLst/>
                </a:prstGeom>
                <a:noFill/>
                <a:ln>
                  <a:noFill/>
                </a:ln>
              </p:spPr>
              <p:txBody>
                <a:bodyPr wrap="square">
                  <a:spAutoFit/>
                </a:bodyPr>
                <a:lstStyle/>
                <a:p>
                  <a:r>
                    <a:rPr lang="ja-JP" altLang="en-US" sz="2000" dirty="0">
                      <a:latin typeface="游ゴシック" panose="020B0400000000000000" pitchFamily="50" charset="-128"/>
                      <a:ea typeface="游ゴシック" panose="020B0400000000000000" pitchFamily="50" charset="-128"/>
                    </a:rPr>
                    <a:t>看護職は、自己の責任と能力を的確に把握し、実施した看護について個人としての責任をもつ。</a:t>
                  </a:r>
                </a:p>
              </p:txBody>
            </p:sp>
            <p:sp>
              <p:nvSpPr>
                <p:cNvPr id="11" name="角丸四角形 10"/>
                <p:cNvSpPr/>
                <p:nvPr/>
              </p:nvSpPr>
              <p:spPr>
                <a:xfrm>
                  <a:off x="474822" y="4824609"/>
                  <a:ext cx="8194356" cy="1549513"/>
                </a:xfrm>
                <a:prstGeom prst="roundRect">
                  <a:avLst>
                    <a:gd name="adj" fmla="val 827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15" name="テキスト ボックス 14"/>
              <p:cNvSpPr txBox="1"/>
              <p:nvPr/>
            </p:nvSpPr>
            <p:spPr>
              <a:xfrm>
                <a:off x="3414934" y="5815217"/>
                <a:ext cx="5211683" cy="307777"/>
              </a:xfrm>
              <a:prstGeom prst="rect">
                <a:avLst/>
              </a:prstGeom>
              <a:noFill/>
              <a:ln>
                <a:noFill/>
              </a:ln>
            </p:spPr>
            <p:txBody>
              <a:bodyPr wrap="none" rtlCol="0">
                <a:spAutoFit/>
              </a:bodyPr>
              <a:lstStyle/>
              <a:p>
                <a:r>
                  <a:rPr lang="ja-JP" altLang="en-US" sz="1400" dirty="0">
                    <a:latin typeface="游ゴシック" panose="020B0400000000000000" pitchFamily="50" charset="-128"/>
                    <a:ea typeface="游ゴシック" panose="020B0400000000000000" pitchFamily="50" charset="-128"/>
                  </a:rPr>
                  <a:t>「</a:t>
                </a:r>
                <a:r>
                  <a:rPr lang="zh-TW" altLang="en-US" sz="1400" dirty="0">
                    <a:latin typeface="游ゴシック" panose="020B0400000000000000" pitchFamily="50" charset="-128"/>
                    <a:ea typeface="游ゴシック" panose="020B0400000000000000" pitchFamily="50" charset="-128"/>
                  </a:rPr>
                  <a:t>看護職</a:t>
                </a:r>
                <a:r>
                  <a:rPr lang="ja-JP" altLang="en-US" sz="1400" dirty="0">
                    <a:latin typeface="游ゴシック" panose="020B0400000000000000" pitchFamily="50" charset="-128"/>
                    <a:ea typeface="游ゴシック" panose="020B0400000000000000" pitchFamily="50" charset="-128"/>
                  </a:rPr>
                  <a:t>の倫理綱領」（公益社団法人</a:t>
                </a:r>
                <a:r>
                  <a:rPr lang="zh-TW" altLang="en-US" sz="1400" dirty="0">
                    <a:latin typeface="游ゴシック" panose="020B0400000000000000" pitchFamily="50" charset="-128"/>
                    <a:ea typeface="游ゴシック" panose="020B0400000000000000" pitchFamily="50" charset="-128"/>
                  </a:rPr>
                  <a:t>日本看護協会</a:t>
                </a:r>
                <a:r>
                  <a:rPr lang="ja-JP" altLang="en-US" sz="1400" dirty="0">
                    <a:latin typeface="游ゴシック" panose="020B0400000000000000" pitchFamily="50" charset="-128"/>
                    <a:ea typeface="游ゴシック" panose="020B0400000000000000" pitchFamily="50" charset="-128"/>
                  </a:rPr>
                  <a:t>）より抜粋</a:t>
                </a:r>
                <a:endParaRPr lang="en-US" altLang="zh-TW" sz="1400" dirty="0">
                  <a:latin typeface="游ゴシック" panose="020B0400000000000000" pitchFamily="50" charset="-128"/>
                  <a:ea typeface="游ゴシック" panose="020B0400000000000000" pitchFamily="50" charset="-128"/>
                </a:endParaRPr>
              </a:p>
            </p:txBody>
          </p:sp>
        </p:grpSp>
      </p:grpSp>
      <p:cxnSp>
        <p:nvCxnSpPr>
          <p:cNvPr id="6" name="直線コネクタ 5">
            <a:extLst>
              <a:ext uri="{FF2B5EF4-FFF2-40B4-BE49-F238E27FC236}">
                <a16:creationId xmlns:a16="http://schemas.microsoft.com/office/drawing/2014/main" id="{4BC4FFC4-61A9-8A9B-302F-7F63DD0B4E53}"/>
              </a:ext>
            </a:extLst>
          </p:cNvPr>
          <p:cNvCxnSpPr/>
          <p:nvPr/>
        </p:nvCxnSpPr>
        <p:spPr>
          <a:xfrm>
            <a:off x="217843" y="810705"/>
            <a:ext cx="866917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矢印: 下 2">
            <a:extLst>
              <a:ext uri="{FF2B5EF4-FFF2-40B4-BE49-F238E27FC236}">
                <a16:creationId xmlns:a16="http://schemas.microsoft.com/office/drawing/2014/main" id="{2DE46397-DF23-96E5-C72A-FC259838CC55}"/>
              </a:ext>
            </a:extLst>
          </p:cNvPr>
          <p:cNvSpPr/>
          <p:nvPr/>
        </p:nvSpPr>
        <p:spPr>
          <a:xfrm>
            <a:off x="4166647" y="2187019"/>
            <a:ext cx="565609" cy="62216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96C8FA"/>
              </a:solidFill>
            </a:endParaRPr>
          </a:p>
        </p:txBody>
      </p:sp>
    </p:spTree>
    <p:extLst>
      <p:ext uri="{BB962C8B-B14F-4D97-AF65-F5344CB8AC3E}">
        <p14:creationId xmlns:p14="http://schemas.microsoft.com/office/powerpoint/2010/main" val="351065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772BDEF8-EBA3-BBA7-E383-FEDB89CCEDEC}"/>
              </a:ext>
            </a:extLst>
          </p:cNvPr>
          <p:cNvSpPr txBox="1"/>
          <p:nvPr/>
        </p:nvSpPr>
        <p:spPr>
          <a:xfrm>
            <a:off x="276176" y="5940852"/>
            <a:ext cx="8208911" cy="707886"/>
          </a:xfrm>
          <a:prstGeom prst="rect">
            <a:avLst/>
          </a:prstGeom>
          <a:noFill/>
        </p:spPr>
        <p:txBody>
          <a:bodyPr wrap="square" rtlCol="0">
            <a:spAutoFit/>
          </a:bodyPr>
          <a:lstStyle/>
          <a:p>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参考資料</a:t>
            </a:r>
            <a:r>
              <a:rPr lang="en-US" altLang="ja-JP" sz="800" dirty="0">
                <a:latin typeface="游ゴシック" panose="020B0400000000000000" pitchFamily="50" charset="-128"/>
                <a:ea typeface="游ゴシック" panose="020B0400000000000000" pitchFamily="50" charset="-128"/>
              </a:rPr>
              <a:t>】</a:t>
            </a:r>
          </a:p>
          <a:p>
            <a:r>
              <a:rPr kumimoji="1" lang="ja-JP" altLang="en-US" sz="800" dirty="0">
                <a:latin typeface="游ゴシック" panose="020B0400000000000000" pitchFamily="50" charset="-128"/>
                <a:ea typeface="游ゴシック" panose="020B0400000000000000" pitchFamily="50" charset="-128"/>
              </a:rPr>
              <a:t>　</a:t>
            </a:r>
            <a:r>
              <a:rPr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※1</a:t>
            </a:r>
            <a:r>
              <a:rPr kumimoji="1" lang="ja-JP" altLang="en-US" sz="800" dirty="0">
                <a:latin typeface="游ゴシック" panose="020B0400000000000000" pitchFamily="50" charset="-128"/>
                <a:ea typeface="游ゴシック" panose="020B0400000000000000" pitchFamily="50" charset="-128"/>
              </a:rPr>
              <a:t>）医療事故情報収集等事業</a:t>
            </a:r>
            <a:r>
              <a:rPr kumimoji="1" lang="en-US" altLang="ja-JP" sz="800" dirty="0">
                <a:latin typeface="游ゴシック" panose="020B0400000000000000" pitchFamily="50" charset="-128"/>
                <a:ea typeface="游ゴシック" panose="020B0400000000000000" pitchFamily="50" charset="-128"/>
              </a:rPr>
              <a:t>2022</a:t>
            </a:r>
            <a:r>
              <a:rPr kumimoji="1" lang="ja-JP" altLang="en-US" sz="800" dirty="0">
                <a:latin typeface="游ゴシック" panose="020B0400000000000000" pitchFamily="50" charset="-128"/>
                <a:ea typeface="游ゴシック" panose="020B0400000000000000" pitchFamily="50" charset="-128"/>
              </a:rPr>
              <a:t>年</a:t>
            </a:r>
            <a:r>
              <a:rPr lang="ja-JP" altLang="en-US" sz="800" dirty="0">
                <a:latin typeface="游ゴシック" panose="020B0400000000000000" pitchFamily="50" charset="-128"/>
                <a:ea typeface="游ゴシック" panose="020B0400000000000000" pitchFamily="50" charset="-128"/>
              </a:rPr>
              <a:t>年報　公益財団法人日本医療機能評価機構</a:t>
            </a:r>
            <a:endParaRPr kumimoji="1"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※2</a:t>
            </a:r>
            <a:r>
              <a:rPr lang="ja-JP" altLang="en-US" sz="800" dirty="0">
                <a:latin typeface="游ゴシック" panose="020B0400000000000000" pitchFamily="50" charset="-128"/>
                <a:ea typeface="游ゴシック" panose="020B0400000000000000" pitchFamily="50" charset="-128"/>
              </a:rPr>
              <a:t>）最高裁判所</a:t>
            </a:r>
            <a:r>
              <a:rPr lang="en-US" altLang="ja-JP" sz="800" dirty="0">
                <a:latin typeface="游ゴシック" panose="020B0400000000000000" pitchFamily="50" charset="-128"/>
                <a:ea typeface="游ゴシック" panose="020B0400000000000000" pitchFamily="50" charset="-128"/>
              </a:rPr>
              <a:t>HP</a:t>
            </a:r>
            <a:r>
              <a:rPr lang="ja-JP" altLang="en-US" sz="800" dirty="0">
                <a:latin typeface="游ゴシック" panose="020B0400000000000000" pitchFamily="50" charset="-128"/>
                <a:ea typeface="游ゴシック" panose="020B0400000000000000" pitchFamily="50" charset="-128"/>
              </a:rPr>
              <a:t>医事関係訴訟に関する統計　（</a:t>
            </a:r>
            <a:r>
              <a:rPr lang="en-US" altLang="ja-JP" sz="800" dirty="0">
                <a:latin typeface="游ゴシック" panose="020B0400000000000000" pitchFamily="50" charset="-128"/>
                <a:ea typeface="游ゴシック" panose="020B0400000000000000" pitchFamily="50" charset="-128"/>
              </a:rPr>
              <a:t>https://www.courts.go.jp/saikosai/iinkai/izikankei/index.html</a:t>
            </a:r>
            <a:r>
              <a:rPr lang="ja-JP" altLang="en-US" sz="800" dirty="0">
                <a:latin typeface="游ゴシック" panose="020B0400000000000000" pitchFamily="50" charset="-128"/>
                <a:ea typeface="游ゴシック" panose="020B0400000000000000" pitchFamily="50" charset="-128"/>
              </a:rPr>
              <a:t>）　注：令和</a:t>
            </a:r>
            <a:r>
              <a:rPr lang="en-US" altLang="ja-JP" sz="800" dirty="0">
                <a:latin typeface="游ゴシック" panose="020B0400000000000000" pitchFamily="50" charset="-128"/>
                <a:ea typeface="游ゴシック" panose="020B0400000000000000" pitchFamily="50" charset="-128"/>
              </a:rPr>
              <a:t>3</a:t>
            </a:r>
            <a:r>
              <a:rPr lang="ja-JP" altLang="en-US" sz="800" dirty="0">
                <a:latin typeface="游ゴシック" panose="020B0400000000000000" pitchFamily="50" charset="-128"/>
                <a:ea typeface="游ゴシック" panose="020B0400000000000000" pitchFamily="50" charset="-128"/>
              </a:rPr>
              <a:t>年度速報値参照</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※3</a:t>
            </a:r>
            <a:r>
              <a:rPr lang="ja-JP" altLang="en-US" sz="800" dirty="0">
                <a:latin typeface="游ゴシック" panose="020B0400000000000000" pitchFamily="50" charset="-128"/>
                <a:ea typeface="游ゴシック" panose="020B0400000000000000" pitchFamily="50" charset="-128"/>
              </a:rPr>
              <a:t>）医療事故情報収集等事業医療安全情報</a:t>
            </a:r>
            <a:r>
              <a:rPr lang="en-US" altLang="ja-JP" sz="800" dirty="0">
                <a:latin typeface="游ゴシック" panose="020B0400000000000000" pitchFamily="50" charset="-128"/>
                <a:ea typeface="游ゴシック" panose="020B0400000000000000" pitchFamily="50" charset="-128"/>
              </a:rPr>
              <a:t>No.102</a:t>
            </a:r>
            <a:r>
              <a:rPr lang="ja-JP" altLang="en-US" sz="800" dirty="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2015</a:t>
            </a:r>
            <a:r>
              <a:rPr lang="ja-JP" altLang="en-US" sz="800" dirty="0">
                <a:latin typeface="游ゴシック" panose="020B0400000000000000" pitchFamily="50" charset="-128"/>
                <a:ea typeface="游ゴシック" panose="020B0400000000000000" pitchFamily="50" charset="-128"/>
              </a:rPr>
              <a:t>年</a:t>
            </a:r>
            <a:r>
              <a:rPr lang="en-US" altLang="ja-JP" sz="800" dirty="0">
                <a:latin typeface="游ゴシック" panose="020B0400000000000000" pitchFamily="50" charset="-128"/>
                <a:ea typeface="游ゴシック" panose="020B0400000000000000" pitchFamily="50" charset="-128"/>
              </a:rPr>
              <a:t>5</a:t>
            </a:r>
            <a:r>
              <a:rPr lang="ja-JP" altLang="en-US" sz="800" dirty="0">
                <a:latin typeface="游ゴシック" panose="020B0400000000000000" pitchFamily="50" charset="-128"/>
                <a:ea typeface="游ゴシック" panose="020B0400000000000000" pitchFamily="50" charset="-128"/>
              </a:rPr>
              <a:t>月　公益財団法人日本医療機能評価機構</a:t>
            </a:r>
            <a:endParaRPr lang="en-US" altLang="ja-JP" sz="800" dirty="0">
              <a:latin typeface="游ゴシック" panose="020B0400000000000000" pitchFamily="50" charset="-128"/>
              <a:ea typeface="游ゴシック" panose="020B0400000000000000" pitchFamily="50" charset="-128"/>
            </a:endParaRPr>
          </a:p>
          <a:p>
            <a:r>
              <a:rPr kumimoji="1" lang="ja-JP" altLang="en-US" sz="800" dirty="0">
                <a:latin typeface="游ゴシック" panose="020B0400000000000000" pitchFamily="50" charset="-128"/>
                <a:ea typeface="游ゴシック" panose="020B0400000000000000" pitchFamily="50" charset="-128"/>
              </a:rPr>
              <a:t>　（</a:t>
            </a:r>
            <a:r>
              <a:rPr kumimoji="1" lang="en-US" altLang="ja-JP"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4</a:t>
            </a:r>
            <a:r>
              <a:rPr lang="ja-JP" altLang="en-US" sz="800" dirty="0">
                <a:latin typeface="游ゴシック" panose="020B0400000000000000" pitchFamily="50" charset="-128"/>
                <a:ea typeface="游ゴシック" panose="020B0400000000000000" pitchFamily="50" charset="-128"/>
              </a:rPr>
              <a:t>）</a:t>
            </a:r>
            <a:r>
              <a:rPr lang="en-US" altLang="zh-TW" sz="800" dirty="0">
                <a:latin typeface="游ゴシック" panose="020B0400000000000000" pitchFamily="50" charset="-128"/>
                <a:ea typeface="游ゴシック" panose="020B0400000000000000" pitchFamily="50" charset="-128"/>
              </a:rPr>
              <a:t>2017</a:t>
            </a:r>
            <a:r>
              <a:rPr lang="zh-TW" altLang="en-US" sz="800" dirty="0">
                <a:latin typeface="游ゴシック" panose="020B0400000000000000" pitchFamily="50" charset="-128"/>
                <a:ea typeface="游ゴシック" panose="020B0400000000000000" pitchFamily="50" charset="-128"/>
              </a:rPr>
              <a:t>年看護職員実態調査</a:t>
            </a:r>
            <a:r>
              <a:rPr lang="ja-JP" altLang="en-US" sz="800" dirty="0">
                <a:latin typeface="游ゴシック" panose="020B0400000000000000" pitchFamily="50" charset="-128"/>
                <a:ea typeface="游ゴシック" panose="020B0400000000000000" pitchFamily="50" charset="-128"/>
              </a:rPr>
              <a:t>　公益社団法人</a:t>
            </a:r>
            <a:r>
              <a:rPr lang="zh-TW" altLang="en-US" sz="800" dirty="0">
                <a:latin typeface="游ゴシック" panose="020B0400000000000000" pitchFamily="50" charset="-128"/>
                <a:ea typeface="游ゴシック" panose="020B0400000000000000" pitchFamily="50" charset="-128"/>
              </a:rPr>
              <a:t>日本看護協会</a:t>
            </a:r>
            <a:endParaRPr lang="en-US" altLang="zh-TW" sz="800" dirty="0">
              <a:latin typeface="游ゴシック" panose="020B0400000000000000" pitchFamily="50" charset="-128"/>
              <a:ea typeface="游ゴシック" panose="020B0400000000000000" pitchFamily="50" charset="-128"/>
            </a:endParaRPr>
          </a:p>
        </p:txBody>
      </p:sp>
      <p:sp>
        <p:nvSpPr>
          <p:cNvPr id="31" name="四角形: 角を丸くする 30">
            <a:extLst>
              <a:ext uri="{FF2B5EF4-FFF2-40B4-BE49-F238E27FC236}">
                <a16:creationId xmlns:a16="http://schemas.microsoft.com/office/drawing/2014/main" id="{033C2B6F-5E6D-C71E-1083-09D5B30BC4D8}"/>
              </a:ext>
            </a:extLst>
          </p:cNvPr>
          <p:cNvSpPr/>
          <p:nvPr/>
        </p:nvSpPr>
        <p:spPr>
          <a:xfrm>
            <a:off x="5009317" y="4382801"/>
            <a:ext cx="3561197" cy="1480615"/>
          </a:xfrm>
          <a:prstGeom prst="roundRect">
            <a:avLst>
              <a:gd name="adj" fmla="val 9615"/>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17470ADB-0C9C-A5C5-0BDE-0F731D081D6B}"/>
              </a:ext>
            </a:extLst>
          </p:cNvPr>
          <p:cNvSpPr/>
          <p:nvPr/>
        </p:nvSpPr>
        <p:spPr>
          <a:xfrm>
            <a:off x="1364366" y="4385260"/>
            <a:ext cx="3561197" cy="1479030"/>
          </a:xfrm>
          <a:prstGeom prst="roundRect">
            <a:avLst>
              <a:gd name="adj" fmla="val 9615"/>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98D34107-BEB8-211A-44D3-0B3986F3BEB8}"/>
              </a:ext>
            </a:extLst>
          </p:cNvPr>
          <p:cNvSpPr/>
          <p:nvPr/>
        </p:nvSpPr>
        <p:spPr>
          <a:xfrm>
            <a:off x="5012172" y="2934000"/>
            <a:ext cx="3561197" cy="1371365"/>
          </a:xfrm>
          <a:prstGeom prst="roundRect">
            <a:avLst>
              <a:gd name="adj" fmla="val 9615"/>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F5063142-75B1-6557-5FA6-E0C7B6894A48}"/>
              </a:ext>
            </a:extLst>
          </p:cNvPr>
          <p:cNvSpPr/>
          <p:nvPr/>
        </p:nvSpPr>
        <p:spPr>
          <a:xfrm>
            <a:off x="1382436" y="2934607"/>
            <a:ext cx="3561197" cy="1371365"/>
          </a:xfrm>
          <a:prstGeom prst="roundRect">
            <a:avLst>
              <a:gd name="adj" fmla="val 9615"/>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7BBD71E4-702E-388B-0650-C6F315C9AA74}"/>
              </a:ext>
            </a:extLst>
          </p:cNvPr>
          <p:cNvSpPr/>
          <p:nvPr/>
        </p:nvSpPr>
        <p:spPr>
          <a:xfrm>
            <a:off x="5009317" y="1214555"/>
            <a:ext cx="3609866" cy="1643031"/>
          </a:xfrm>
          <a:prstGeom prst="roundRect">
            <a:avLst>
              <a:gd name="adj" fmla="val 9615"/>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0701205E-D105-0A39-055B-0199D3897844}"/>
              </a:ext>
            </a:extLst>
          </p:cNvPr>
          <p:cNvSpPr/>
          <p:nvPr/>
        </p:nvSpPr>
        <p:spPr>
          <a:xfrm>
            <a:off x="1372330" y="1212674"/>
            <a:ext cx="3561197" cy="1643031"/>
          </a:xfrm>
          <a:prstGeom prst="roundRect">
            <a:avLst>
              <a:gd name="adj" fmla="val 9615"/>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5DE8BFE4-F8A7-B10E-E7BF-69CC0E339A1D}"/>
              </a:ext>
            </a:extLst>
          </p:cNvPr>
          <p:cNvCxnSpPr>
            <a:cxnSpLocks/>
          </p:cNvCxnSpPr>
          <p:nvPr/>
        </p:nvCxnSpPr>
        <p:spPr>
          <a:xfrm>
            <a:off x="2418536" y="2176409"/>
            <a:ext cx="772288"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446C186-63BE-5E4D-83EC-1F2670BB0FCB}"/>
              </a:ext>
            </a:extLst>
          </p:cNvPr>
          <p:cNvCxnSpPr>
            <a:cxnSpLocks/>
          </p:cNvCxnSpPr>
          <p:nvPr/>
        </p:nvCxnSpPr>
        <p:spPr>
          <a:xfrm>
            <a:off x="3118148" y="3624413"/>
            <a:ext cx="590123" cy="18465"/>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D3B7D08-5776-96DB-66E1-916D1E5843C1}"/>
              </a:ext>
            </a:extLst>
          </p:cNvPr>
          <p:cNvCxnSpPr>
            <a:cxnSpLocks/>
          </p:cNvCxnSpPr>
          <p:nvPr/>
        </p:nvCxnSpPr>
        <p:spPr>
          <a:xfrm>
            <a:off x="2122207" y="3393252"/>
            <a:ext cx="834873"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71C9C5F4-8DAF-A51B-5CF9-56547DF539E8}"/>
              </a:ext>
            </a:extLst>
          </p:cNvPr>
          <p:cNvCxnSpPr>
            <a:cxnSpLocks/>
          </p:cNvCxnSpPr>
          <p:nvPr/>
        </p:nvCxnSpPr>
        <p:spPr>
          <a:xfrm>
            <a:off x="7045832" y="3652111"/>
            <a:ext cx="772288"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C0191B8-9F76-745D-0909-C4C586B47745}"/>
              </a:ext>
            </a:extLst>
          </p:cNvPr>
          <p:cNvCxnSpPr>
            <a:cxnSpLocks/>
          </p:cNvCxnSpPr>
          <p:nvPr/>
        </p:nvCxnSpPr>
        <p:spPr>
          <a:xfrm>
            <a:off x="5994123" y="3429000"/>
            <a:ext cx="1905539"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2A2997C-335F-5210-DE30-46AEDD4513BD}"/>
              </a:ext>
            </a:extLst>
          </p:cNvPr>
          <p:cNvCxnSpPr>
            <a:cxnSpLocks/>
          </p:cNvCxnSpPr>
          <p:nvPr/>
        </p:nvCxnSpPr>
        <p:spPr>
          <a:xfrm>
            <a:off x="2377741" y="4054564"/>
            <a:ext cx="1084144"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0BAB2BAC-20D4-3343-8208-398240A19664}"/>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3</a:t>
            </a:fld>
            <a:endParaRPr lang="en-US" dirty="0">
              <a:latin typeface="游ゴシック" panose="020B0400000000000000" pitchFamily="50" charset="-128"/>
              <a:ea typeface="游ゴシック" panose="020B0400000000000000" pitchFamily="50" charset="-128"/>
            </a:endParaRPr>
          </a:p>
        </p:txBody>
      </p:sp>
      <p:cxnSp>
        <p:nvCxnSpPr>
          <p:cNvPr id="32" name="直線コネクタ 31">
            <a:extLst>
              <a:ext uri="{FF2B5EF4-FFF2-40B4-BE49-F238E27FC236}">
                <a16:creationId xmlns:a16="http://schemas.microsoft.com/office/drawing/2014/main" id="{A9A30586-C00F-C8B1-E5F9-D4C69EBB030A}"/>
              </a:ext>
            </a:extLst>
          </p:cNvPr>
          <p:cNvCxnSpPr>
            <a:cxnSpLocks/>
          </p:cNvCxnSpPr>
          <p:nvPr/>
        </p:nvCxnSpPr>
        <p:spPr>
          <a:xfrm>
            <a:off x="2284796" y="1979628"/>
            <a:ext cx="741208"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F624EE8-72F0-D869-D11C-1E41377E05F7}"/>
              </a:ext>
            </a:extLst>
          </p:cNvPr>
          <p:cNvSpPr txBox="1"/>
          <p:nvPr/>
        </p:nvSpPr>
        <p:spPr>
          <a:xfrm>
            <a:off x="5967584" y="3210349"/>
            <a:ext cx="2674324" cy="769441"/>
          </a:xfrm>
          <a:prstGeom prst="rect">
            <a:avLst/>
          </a:prstGeom>
          <a:noFill/>
          <a:ln>
            <a:noFill/>
          </a:ln>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rPr>
              <a:t>暴力・ハラスメント</a:t>
            </a:r>
            <a:endParaRPr lang="en-US" altLang="ja-JP" sz="1600" b="1"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1</a:t>
            </a:r>
            <a:r>
              <a:rPr lang="ja-JP" altLang="en-US" sz="1400" dirty="0">
                <a:latin typeface="游ゴシック" panose="020B0400000000000000" pitchFamily="50" charset="-128"/>
                <a:ea typeface="游ゴシック" panose="020B0400000000000000" pitchFamily="50" charset="-128"/>
              </a:rPr>
              <a:t>年間で　</a:t>
            </a:r>
            <a:r>
              <a:rPr lang="ja-JP" altLang="en-US" sz="1400" b="1" u="sng" dirty="0">
                <a:latin typeface="游ゴシック" panose="020B0400000000000000" pitchFamily="50" charset="-128"/>
                <a:ea typeface="游ゴシック" panose="020B0400000000000000" pitchFamily="50" charset="-128"/>
              </a:rPr>
              <a:t>約</a:t>
            </a:r>
            <a:r>
              <a:rPr lang="en-US" altLang="ja-JP" sz="1400" b="1" u="sng" dirty="0">
                <a:latin typeface="游ゴシック" panose="020B0400000000000000" pitchFamily="50" charset="-128"/>
                <a:ea typeface="游ゴシック" panose="020B0400000000000000" pitchFamily="50" charset="-128"/>
              </a:rPr>
              <a:t>52.8</a:t>
            </a:r>
            <a:r>
              <a:rPr lang="ja-JP" altLang="en-US" sz="1400" b="1" u="sng"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(※4)</a:t>
            </a:r>
            <a:r>
              <a:rPr lang="ja-JP" altLang="en-US" sz="800" dirty="0">
                <a:latin typeface="游ゴシック" panose="020B0400000000000000" pitchFamily="50" charset="-128"/>
                <a:ea typeface="游ゴシック" panose="020B0400000000000000" pitchFamily="50" charset="-128"/>
              </a:rPr>
              <a:t>　</a:t>
            </a:r>
            <a:endParaRPr lang="en-US" altLang="ja-JP" sz="8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の看護職が経験あり</a:t>
            </a:r>
            <a:endParaRPr kumimoji="1" lang="ja-JP" altLang="en-US" sz="1400"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0D12C989-859D-638F-0C74-9195EBB12FC8}"/>
              </a:ext>
            </a:extLst>
          </p:cNvPr>
          <p:cNvSpPr txBox="1"/>
          <p:nvPr/>
        </p:nvSpPr>
        <p:spPr>
          <a:xfrm>
            <a:off x="2030292" y="3159669"/>
            <a:ext cx="2863186" cy="984885"/>
          </a:xfrm>
          <a:prstGeom prst="rect">
            <a:avLst/>
          </a:prstGeom>
          <a:noFill/>
          <a:ln>
            <a:noFill/>
          </a:ln>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rPr>
              <a:t>医療訴訟</a:t>
            </a:r>
            <a:r>
              <a:rPr lang="ja-JP" altLang="en-US" sz="1600" dirty="0">
                <a:latin typeface="游ゴシック" panose="020B0400000000000000" pitchFamily="50" charset="-128"/>
                <a:ea typeface="游ゴシック" panose="020B0400000000000000" pitchFamily="50" charset="-128"/>
              </a:rPr>
              <a:t>（医事関係訴訟）</a:t>
            </a:r>
            <a:endParaRPr lang="en-US" altLang="ja-JP" sz="16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・新規年間　</a:t>
            </a:r>
            <a:r>
              <a:rPr lang="en-US" altLang="ja-JP" sz="1400" b="1" u="sng" dirty="0">
                <a:latin typeface="游ゴシック" panose="020B0400000000000000" pitchFamily="50" charset="-128"/>
                <a:ea typeface="游ゴシック" panose="020B0400000000000000" pitchFamily="50" charset="-128"/>
              </a:rPr>
              <a:t>758</a:t>
            </a:r>
            <a:r>
              <a:rPr lang="ja-JP" altLang="en-US" sz="1400" b="1" u="sng" dirty="0">
                <a:latin typeface="游ゴシック" panose="020B0400000000000000" pitchFamily="50" charset="-128"/>
                <a:ea typeface="游ゴシック" panose="020B0400000000000000" pitchFamily="50" charset="-128"/>
              </a:rPr>
              <a:t>件</a:t>
            </a:r>
            <a:r>
              <a:rPr lang="en-US" altLang="ja-JP" sz="700" dirty="0">
                <a:latin typeface="游ゴシック" panose="020B0400000000000000" pitchFamily="50" charset="-128"/>
                <a:ea typeface="游ゴシック" panose="020B0400000000000000" pitchFamily="50" charset="-128"/>
              </a:rPr>
              <a:t>(※2)</a:t>
            </a:r>
          </a:p>
          <a:p>
            <a:r>
              <a:rPr lang="ja-JP" altLang="en-US" sz="1400" dirty="0">
                <a:latin typeface="游ゴシック" panose="020B0400000000000000" pitchFamily="50" charset="-128"/>
                <a:ea typeface="游ゴシック" panose="020B0400000000000000" pitchFamily="50" charset="-128"/>
              </a:rPr>
              <a:t>・平均審理期間</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a:t>
            </a:r>
            <a:r>
              <a:rPr lang="ja-JP" altLang="en-US" sz="1400" b="1" u="sng" dirty="0">
                <a:latin typeface="游ゴシック" panose="020B0400000000000000" pitchFamily="50" charset="-128"/>
                <a:ea typeface="游ゴシック" panose="020B0400000000000000" pitchFamily="50" charset="-128"/>
              </a:rPr>
              <a:t>約</a:t>
            </a:r>
            <a:r>
              <a:rPr lang="en-US" altLang="ja-JP" sz="1400" b="1" u="sng" dirty="0">
                <a:latin typeface="游ゴシック" panose="020B0400000000000000" pitchFamily="50" charset="-128"/>
                <a:ea typeface="游ゴシック" panose="020B0400000000000000" pitchFamily="50" charset="-128"/>
              </a:rPr>
              <a:t>26.7</a:t>
            </a:r>
            <a:r>
              <a:rPr lang="ja-JP" altLang="en-US" sz="1400" b="1" u="sng" dirty="0">
                <a:latin typeface="游ゴシック" panose="020B0400000000000000" pitchFamily="50" charset="-128"/>
                <a:ea typeface="游ゴシック" panose="020B0400000000000000" pitchFamily="50" charset="-128"/>
              </a:rPr>
              <a:t>カ月</a:t>
            </a:r>
            <a:r>
              <a:rPr lang="en-US" altLang="ja-JP" sz="700" dirty="0">
                <a:latin typeface="游ゴシック" panose="020B0400000000000000" pitchFamily="50" charset="-128"/>
                <a:ea typeface="游ゴシック" panose="020B0400000000000000" pitchFamily="50" charset="-128"/>
              </a:rPr>
              <a:t>(※2)</a:t>
            </a:r>
            <a:endParaRPr kumimoji="1" lang="ja-JP" altLang="en-US" sz="700"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DE98E31A-4617-5DD7-6A47-865C2B733AD3}"/>
              </a:ext>
            </a:extLst>
          </p:cNvPr>
          <p:cNvSpPr txBox="1"/>
          <p:nvPr/>
        </p:nvSpPr>
        <p:spPr>
          <a:xfrm>
            <a:off x="1621226" y="4448518"/>
            <a:ext cx="3409590" cy="1415772"/>
          </a:xfrm>
          <a:prstGeom prst="rect">
            <a:avLst/>
          </a:prstGeom>
          <a:noFill/>
          <a:ln>
            <a:noFill/>
          </a:ln>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rPr>
              <a:t>指示による解釈の違い</a:t>
            </a:r>
            <a:r>
              <a:rPr lang="en-US" altLang="ja-JP" sz="800" dirty="0">
                <a:latin typeface="游ゴシック" panose="020B0400000000000000" pitchFamily="50" charset="-128"/>
                <a:ea typeface="游ゴシック" panose="020B0400000000000000" pitchFamily="50" charset="-128"/>
              </a:rPr>
              <a:t>(※3)</a:t>
            </a:r>
          </a:p>
          <a:p>
            <a:r>
              <a:rPr kumimoji="1" lang="ja-JP" altLang="en-US" sz="1400" dirty="0">
                <a:latin typeface="游ゴシック" panose="020B0400000000000000" pitchFamily="50" charset="-128"/>
                <a:ea typeface="游ゴシック" panose="020B0400000000000000" pitchFamily="50" charset="-128"/>
              </a:rPr>
              <a:t>（実例）</a:t>
            </a:r>
            <a:endParaRPr kumimoji="1"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医　 師：検査当日、薬（アスピリン）</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を飲ませてください</a:t>
            </a:r>
            <a:endParaRPr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看護師：</a:t>
            </a:r>
            <a:r>
              <a:rPr lang="ja-JP" altLang="en-US" sz="1400" dirty="0">
                <a:latin typeface="游ゴシック" panose="020B0400000000000000" pitchFamily="50" charset="-128"/>
                <a:ea typeface="游ゴシック" panose="020B0400000000000000" pitchFamily="50" charset="-128"/>
              </a:rPr>
              <a:t>検査当日、（前投）薬を飲ませ</a:t>
            </a:r>
            <a:endParaRPr lang="en-US" altLang="ja-JP" sz="1400" dirty="0">
              <a:latin typeface="游ゴシック" panose="020B0400000000000000" pitchFamily="50" charset="-128"/>
              <a:ea typeface="游ゴシック" panose="020B0400000000000000" pitchFamily="50" charset="-128"/>
            </a:endParaRPr>
          </a:p>
          <a:p>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てください</a:t>
            </a:r>
            <a:endParaRPr lang="en-US" altLang="ja-JP" sz="1400" dirty="0">
              <a:latin typeface="游ゴシック" panose="020B0400000000000000" pitchFamily="50" charset="-128"/>
              <a:ea typeface="游ゴシック" panose="020B0400000000000000" pitchFamily="50" charset="-128"/>
            </a:endParaRPr>
          </a:p>
        </p:txBody>
      </p:sp>
      <p:sp>
        <p:nvSpPr>
          <p:cNvPr id="24" name="タイトル 1">
            <a:extLst>
              <a:ext uri="{FF2B5EF4-FFF2-40B4-BE49-F238E27FC236}">
                <a16:creationId xmlns:a16="http://schemas.microsoft.com/office/drawing/2014/main" id="{74179C0A-47CB-3B9F-0879-D9CF6BA4BFC9}"/>
              </a:ext>
            </a:extLst>
          </p:cNvPr>
          <p:cNvSpPr txBox="1">
            <a:spLocks/>
          </p:cNvSpPr>
          <p:nvPr/>
        </p:nvSpPr>
        <p:spPr>
          <a:xfrm>
            <a:off x="187561" y="320303"/>
            <a:ext cx="8385808" cy="5245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看護職を取り巻くリスクの例</a:t>
            </a:r>
          </a:p>
        </p:txBody>
      </p:sp>
      <p:pic>
        <p:nvPicPr>
          <p:cNvPr id="3" name="図 2">
            <a:extLst>
              <a:ext uri="{FF2B5EF4-FFF2-40B4-BE49-F238E27FC236}">
                <a16:creationId xmlns:a16="http://schemas.microsoft.com/office/drawing/2014/main" id="{72EA7E74-B020-616B-83C0-B46B7D5C6E9A}"/>
              </a:ext>
            </a:extLst>
          </p:cNvPr>
          <p:cNvPicPr>
            <a:picLocks noChangeAspect="1"/>
          </p:cNvPicPr>
          <p:nvPr/>
        </p:nvPicPr>
        <p:blipFill>
          <a:blip r:embed="rId3"/>
          <a:stretch>
            <a:fillRect/>
          </a:stretch>
        </p:blipFill>
        <p:spPr>
          <a:xfrm>
            <a:off x="331961" y="2467251"/>
            <a:ext cx="993235" cy="1731067"/>
          </a:xfrm>
          <a:prstGeom prst="rect">
            <a:avLst/>
          </a:prstGeom>
        </p:spPr>
      </p:pic>
      <p:pic>
        <p:nvPicPr>
          <p:cNvPr id="26" name="図 25">
            <a:extLst>
              <a:ext uri="{FF2B5EF4-FFF2-40B4-BE49-F238E27FC236}">
                <a16:creationId xmlns:a16="http://schemas.microsoft.com/office/drawing/2014/main" id="{182EA06D-0CEA-13FF-FE93-922B39EEE838}"/>
              </a:ext>
            </a:extLst>
          </p:cNvPr>
          <p:cNvPicPr>
            <a:picLocks noChangeAspect="1"/>
          </p:cNvPicPr>
          <p:nvPr/>
        </p:nvPicPr>
        <p:blipFill>
          <a:blip r:embed="rId4"/>
          <a:stretch>
            <a:fillRect/>
          </a:stretch>
        </p:blipFill>
        <p:spPr>
          <a:xfrm>
            <a:off x="5163027" y="3172161"/>
            <a:ext cx="676902" cy="676902"/>
          </a:xfrm>
          <a:prstGeom prst="rect">
            <a:avLst/>
          </a:prstGeom>
        </p:spPr>
      </p:pic>
      <p:pic>
        <p:nvPicPr>
          <p:cNvPr id="28" name="図 27">
            <a:extLst>
              <a:ext uri="{FF2B5EF4-FFF2-40B4-BE49-F238E27FC236}">
                <a16:creationId xmlns:a16="http://schemas.microsoft.com/office/drawing/2014/main" id="{C6C0CD70-282D-48AD-84F1-5B8D8181AC6E}"/>
              </a:ext>
            </a:extLst>
          </p:cNvPr>
          <p:cNvPicPr>
            <a:picLocks noChangeAspect="1"/>
          </p:cNvPicPr>
          <p:nvPr/>
        </p:nvPicPr>
        <p:blipFill>
          <a:blip r:embed="rId5"/>
          <a:stretch>
            <a:fillRect/>
          </a:stretch>
        </p:blipFill>
        <p:spPr>
          <a:xfrm>
            <a:off x="1495274" y="3002523"/>
            <a:ext cx="517887" cy="517887"/>
          </a:xfrm>
          <a:prstGeom prst="rect">
            <a:avLst/>
          </a:prstGeom>
        </p:spPr>
      </p:pic>
      <p:grpSp>
        <p:nvGrpSpPr>
          <p:cNvPr id="16" name="グループ化 15">
            <a:extLst>
              <a:ext uri="{FF2B5EF4-FFF2-40B4-BE49-F238E27FC236}">
                <a16:creationId xmlns:a16="http://schemas.microsoft.com/office/drawing/2014/main" id="{2449B2CA-BD8E-60B0-7725-70CEF0B8AF73}"/>
              </a:ext>
            </a:extLst>
          </p:cNvPr>
          <p:cNvGrpSpPr/>
          <p:nvPr/>
        </p:nvGrpSpPr>
        <p:grpSpPr>
          <a:xfrm>
            <a:off x="1495273" y="1288001"/>
            <a:ext cx="3944609" cy="1434646"/>
            <a:chOff x="1448120" y="1288001"/>
            <a:chExt cx="3991764" cy="1434646"/>
          </a:xfrm>
        </p:grpSpPr>
        <p:sp>
          <p:nvSpPr>
            <p:cNvPr id="15" name="テキスト ボックス 14">
              <a:extLst>
                <a:ext uri="{FF2B5EF4-FFF2-40B4-BE49-F238E27FC236}">
                  <a16:creationId xmlns:a16="http://schemas.microsoft.com/office/drawing/2014/main" id="{597B06F0-C392-BBFA-284E-B67DFB6CDEE6}"/>
                </a:ext>
              </a:extLst>
            </p:cNvPr>
            <p:cNvSpPr txBox="1"/>
            <p:nvPr/>
          </p:nvSpPr>
          <p:spPr>
            <a:xfrm>
              <a:off x="2030293" y="1522318"/>
              <a:ext cx="3409591" cy="1200329"/>
            </a:xfrm>
            <a:prstGeom prst="rect">
              <a:avLst/>
            </a:prstGeom>
            <a:noFill/>
            <a:ln>
              <a:noFill/>
            </a:ln>
          </p:spPr>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医療機関で起こる</a:t>
              </a:r>
              <a:endParaRPr lang="en-US" altLang="ja-JP" sz="16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医療事故</a:t>
              </a:r>
              <a:r>
                <a:rPr lang="ja-JP" altLang="en-US" sz="1400" dirty="0">
                  <a:latin typeface="游ゴシック" panose="020B0400000000000000" pitchFamily="50" charset="-128"/>
                  <a:ea typeface="游ゴシック" panose="020B0400000000000000" pitchFamily="50" charset="-128"/>
                </a:rPr>
                <a:t>の</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a:t>
              </a:r>
              <a:r>
                <a:rPr lang="ja-JP" altLang="en-US" sz="1400" b="1" u="sng" dirty="0">
                  <a:latin typeface="游ゴシック" panose="020B0400000000000000" pitchFamily="50" charset="-128"/>
                  <a:ea typeface="游ゴシック" panose="020B0400000000000000" pitchFamily="50" charset="-128"/>
                </a:rPr>
                <a:t>約</a:t>
              </a:r>
              <a:r>
                <a:rPr lang="en-US" altLang="ja-JP" sz="1400" b="1" u="sng" dirty="0">
                  <a:latin typeface="游ゴシック" panose="020B0400000000000000" pitchFamily="50" charset="-128"/>
                  <a:ea typeface="游ゴシック" panose="020B0400000000000000" pitchFamily="50" charset="-128"/>
                </a:rPr>
                <a:t>43.4</a:t>
              </a:r>
              <a:r>
                <a:rPr lang="ja-JP" altLang="en-US" sz="1400" b="1" u="sng" dirty="0">
                  <a:latin typeface="游ゴシック" panose="020B0400000000000000" pitchFamily="50" charset="-128"/>
                  <a:ea typeface="游ゴシック" panose="020B0400000000000000" pitchFamily="50" charset="-128"/>
                </a:rPr>
                <a:t>％</a:t>
              </a:r>
              <a:r>
                <a:rPr lang="ja-JP" altLang="en-US" sz="700" dirty="0">
                  <a:latin typeface="游ゴシック" panose="020B0400000000000000" pitchFamily="50" charset="-128"/>
                  <a:ea typeface="游ゴシック" panose="020B0400000000000000" pitchFamily="50" charset="-128"/>
                </a:rPr>
                <a:t>（</a:t>
              </a:r>
              <a:r>
                <a:rPr lang="en-US" altLang="ja-JP" sz="700" dirty="0">
                  <a:latin typeface="游ゴシック" panose="020B0400000000000000" pitchFamily="50" charset="-128"/>
                  <a:ea typeface="游ゴシック" panose="020B0400000000000000" pitchFamily="50" charset="-128"/>
                </a:rPr>
                <a:t>※</a:t>
              </a:r>
              <a:r>
                <a:rPr lang="ja-JP" altLang="en-US" sz="700" dirty="0">
                  <a:latin typeface="游ゴシック" panose="020B0400000000000000" pitchFamily="50" charset="-128"/>
                  <a:ea typeface="游ゴシック" panose="020B0400000000000000" pitchFamily="50" charset="-128"/>
                </a:rPr>
                <a:t>１）</a:t>
              </a:r>
              <a:r>
                <a:rPr lang="ja-JP" altLang="en-US" sz="1400" dirty="0">
                  <a:latin typeface="游ゴシック" panose="020B0400000000000000" pitchFamily="50" charset="-128"/>
                  <a:ea typeface="游ゴシック" panose="020B0400000000000000" pitchFamily="50" charset="-128"/>
                </a:rPr>
                <a:t>は看護職が起因</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ヒアリ・ハット</a:t>
              </a:r>
              <a:r>
                <a:rPr lang="ja-JP" altLang="en-US" sz="1400" dirty="0">
                  <a:latin typeface="游ゴシック" panose="020B0400000000000000" pitchFamily="50" charset="-128"/>
                  <a:ea typeface="游ゴシック" panose="020B0400000000000000" pitchFamily="50" charset="-128"/>
                </a:rPr>
                <a:t>の</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a:t>
              </a:r>
              <a:r>
                <a:rPr lang="ja-JP" altLang="en-US" sz="1400" b="1" u="sng" dirty="0">
                  <a:latin typeface="游ゴシック" panose="020B0400000000000000" pitchFamily="50" charset="-128"/>
                  <a:ea typeface="游ゴシック" panose="020B0400000000000000" pitchFamily="50" charset="-128"/>
                </a:rPr>
                <a:t>約</a:t>
              </a:r>
              <a:r>
                <a:rPr lang="en-US" altLang="ja-JP" sz="1400" b="1" u="sng" dirty="0">
                  <a:latin typeface="游ゴシック" panose="020B0400000000000000" pitchFamily="50" charset="-128"/>
                  <a:ea typeface="游ゴシック" panose="020B0400000000000000" pitchFamily="50" charset="-128"/>
                </a:rPr>
                <a:t>79.2</a:t>
              </a:r>
              <a:r>
                <a:rPr lang="ja-JP" altLang="en-US" sz="1400" b="1" u="sng" dirty="0">
                  <a:latin typeface="游ゴシック" panose="020B0400000000000000" pitchFamily="50" charset="-128"/>
                  <a:ea typeface="游ゴシック" panose="020B0400000000000000" pitchFamily="50" charset="-128"/>
                </a:rPr>
                <a:t>％</a:t>
              </a:r>
              <a:r>
                <a:rPr lang="ja-JP" altLang="en-US" sz="700" dirty="0">
                  <a:latin typeface="游ゴシック" panose="020B0400000000000000" pitchFamily="50" charset="-128"/>
                  <a:ea typeface="游ゴシック" panose="020B0400000000000000" pitchFamily="50" charset="-128"/>
                </a:rPr>
                <a:t>（</a:t>
              </a:r>
              <a:r>
                <a:rPr lang="en-US" altLang="ja-JP" sz="700" dirty="0">
                  <a:latin typeface="游ゴシック" panose="020B0400000000000000" pitchFamily="50" charset="-128"/>
                  <a:ea typeface="游ゴシック" panose="020B0400000000000000" pitchFamily="50" charset="-128"/>
                </a:rPr>
                <a:t>※</a:t>
              </a:r>
              <a:r>
                <a:rPr lang="ja-JP" altLang="en-US" sz="700" dirty="0">
                  <a:latin typeface="游ゴシック" panose="020B0400000000000000" pitchFamily="50" charset="-128"/>
                  <a:ea typeface="游ゴシック" panose="020B0400000000000000" pitchFamily="50" charset="-128"/>
                </a:rPr>
                <a:t>１）</a:t>
              </a:r>
              <a:r>
                <a:rPr lang="ja-JP" altLang="en-US" sz="1400" dirty="0">
                  <a:latin typeface="游ゴシック" panose="020B0400000000000000" pitchFamily="50" charset="-128"/>
                  <a:ea typeface="游ゴシック" panose="020B0400000000000000" pitchFamily="50" charset="-128"/>
                </a:rPr>
                <a:t>は看護職が起因</a:t>
              </a:r>
              <a:endParaRPr kumimoji="1" lang="ja-JP" altLang="en-US" sz="1600" dirty="0">
                <a:latin typeface="游ゴシック" panose="020B0400000000000000" pitchFamily="50" charset="-128"/>
                <a:ea typeface="游ゴシック" panose="020B0400000000000000" pitchFamily="50" charset="-128"/>
              </a:endParaRPr>
            </a:p>
          </p:txBody>
        </p:sp>
        <p:pic>
          <p:nvPicPr>
            <p:cNvPr id="30" name="図 29">
              <a:extLst>
                <a:ext uri="{FF2B5EF4-FFF2-40B4-BE49-F238E27FC236}">
                  <a16:creationId xmlns:a16="http://schemas.microsoft.com/office/drawing/2014/main" id="{09A1B532-8E0C-F8B0-5F87-63D43FA97720}"/>
                </a:ext>
              </a:extLst>
            </p:cNvPr>
            <p:cNvPicPr>
              <a:picLocks noChangeAspect="1"/>
            </p:cNvPicPr>
            <p:nvPr/>
          </p:nvPicPr>
          <p:blipFill>
            <a:blip r:embed="rId6"/>
            <a:stretch>
              <a:fillRect/>
            </a:stretch>
          </p:blipFill>
          <p:spPr>
            <a:xfrm>
              <a:off x="1448120" y="1288001"/>
              <a:ext cx="612197" cy="612197"/>
            </a:xfrm>
            <a:prstGeom prst="rect">
              <a:avLst/>
            </a:prstGeom>
          </p:spPr>
        </p:pic>
      </p:grpSp>
      <p:sp>
        <p:nvSpPr>
          <p:cNvPr id="2" name="テキスト ボックス 1">
            <a:extLst>
              <a:ext uri="{FF2B5EF4-FFF2-40B4-BE49-F238E27FC236}">
                <a16:creationId xmlns:a16="http://schemas.microsoft.com/office/drawing/2014/main" id="{86B65C92-AC9C-BE27-B499-13E5CB227156}"/>
              </a:ext>
            </a:extLst>
          </p:cNvPr>
          <p:cNvSpPr txBox="1"/>
          <p:nvPr/>
        </p:nvSpPr>
        <p:spPr>
          <a:xfrm>
            <a:off x="5907851" y="4386964"/>
            <a:ext cx="3409589" cy="1446550"/>
          </a:xfrm>
          <a:prstGeom prst="rect">
            <a:avLst/>
          </a:prstGeom>
          <a:noFill/>
          <a:ln>
            <a:noFill/>
          </a:ln>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rPr>
              <a:t>就業中のケガ</a:t>
            </a:r>
            <a:endParaRPr lang="en-US" altLang="ja-JP" sz="1600" b="1"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本会保険制度の過去事例</a:t>
            </a:r>
            <a:endParaRPr lang="en-US" altLang="ja-JP" sz="1400" b="1"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・階段から転落骨折</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a:t>
            </a:r>
            <a:r>
              <a:rPr lang="ja-JP" altLang="en-US" sz="1400" b="1" u="sng" dirty="0">
                <a:latin typeface="游ゴシック" panose="020B0400000000000000" pitchFamily="50" charset="-128"/>
                <a:ea typeface="游ゴシック" panose="020B0400000000000000" pitchFamily="50" charset="-128"/>
              </a:rPr>
              <a:t>入院</a:t>
            </a:r>
            <a:r>
              <a:rPr lang="en-US" altLang="ja-JP" sz="1400" b="1" u="sng" dirty="0">
                <a:latin typeface="游ゴシック" panose="020B0400000000000000" pitchFamily="50" charset="-128"/>
                <a:ea typeface="游ゴシック" panose="020B0400000000000000" pitchFamily="50" charset="-128"/>
              </a:rPr>
              <a:t>17</a:t>
            </a:r>
            <a:r>
              <a:rPr lang="ja-JP" altLang="en-US" sz="1400" b="1" u="sng" dirty="0">
                <a:latin typeface="游ゴシック" panose="020B0400000000000000" pitchFamily="50" charset="-128"/>
                <a:ea typeface="游ゴシック" panose="020B0400000000000000" pitchFamily="50" charset="-128"/>
              </a:rPr>
              <a:t>日、通院</a:t>
            </a:r>
            <a:r>
              <a:rPr lang="en-US" altLang="ja-JP" sz="1400" b="1" u="sng" dirty="0">
                <a:latin typeface="游ゴシック" panose="020B0400000000000000" pitchFamily="50" charset="-128"/>
                <a:ea typeface="游ゴシック" panose="020B0400000000000000" pitchFamily="50" charset="-128"/>
              </a:rPr>
              <a:t>2</a:t>
            </a:r>
            <a:r>
              <a:rPr lang="ja-JP" altLang="en-US" sz="1400" b="1" u="sng" dirty="0">
                <a:latin typeface="游ゴシック" panose="020B0400000000000000" pitchFamily="50" charset="-128"/>
                <a:ea typeface="游ゴシック" panose="020B0400000000000000" pitchFamily="50" charset="-128"/>
              </a:rPr>
              <a:t>日</a:t>
            </a:r>
            <a:endParaRPr lang="en-US" altLang="ja-JP" sz="1400" b="1" u="sng"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・患者からの暴力による打撲</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a:t>
            </a:r>
            <a:r>
              <a:rPr lang="ja-JP" altLang="en-US" sz="1400" b="1" u="sng" dirty="0">
                <a:latin typeface="游ゴシック" panose="020B0400000000000000" pitchFamily="50" charset="-128"/>
                <a:ea typeface="游ゴシック" panose="020B0400000000000000" pitchFamily="50" charset="-128"/>
              </a:rPr>
              <a:t>通院</a:t>
            </a:r>
            <a:r>
              <a:rPr lang="en-US" altLang="ja-JP" sz="1400" b="1" u="sng" dirty="0">
                <a:latin typeface="游ゴシック" panose="020B0400000000000000" pitchFamily="50" charset="-128"/>
                <a:ea typeface="游ゴシック" panose="020B0400000000000000" pitchFamily="50" charset="-128"/>
              </a:rPr>
              <a:t>4</a:t>
            </a:r>
            <a:r>
              <a:rPr lang="ja-JP" altLang="en-US" sz="1400" b="1" u="sng" dirty="0">
                <a:latin typeface="游ゴシック" panose="020B0400000000000000" pitchFamily="50" charset="-128"/>
                <a:ea typeface="游ゴシック" panose="020B0400000000000000" pitchFamily="50" charset="-128"/>
              </a:rPr>
              <a:t>日</a:t>
            </a:r>
            <a:endParaRPr lang="en-US" altLang="ja-JP" sz="1400" b="1" u="sng"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3BF3F725-F9DD-F2CE-CB12-C9C458235513}"/>
              </a:ext>
            </a:extLst>
          </p:cNvPr>
          <p:cNvPicPr>
            <a:picLocks noChangeAspect="1"/>
          </p:cNvPicPr>
          <p:nvPr/>
        </p:nvPicPr>
        <p:blipFill>
          <a:blip r:embed="rId7"/>
          <a:stretch>
            <a:fillRect/>
          </a:stretch>
        </p:blipFill>
        <p:spPr>
          <a:xfrm>
            <a:off x="5284088" y="4486536"/>
            <a:ext cx="339887" cy="683979"/>
          </a:xfrm>
          <a:prstGeom prst="rect">
            <a:avLst/>
          </a:prstGeom>
        </p:spPr>
      </p:pic>
      <p:pic>
        <p:nvPicPr>
          <p:cNvPr id="7" name="図 6">
            <a:extLst>
              <a:ext uri="{FF2B5EF4-FFF2-40B4-BE49-F238E27FC236}">
                <a16:creationId xmlns:a16="http://schemas.microsoft.com/office/drawing/2014/main" id="{3F66A753-7003-5D85-CEDE-4708F422100E}"/>
              </a:ext>
            </a:extLst>
          </p:cNvPr>
          <p:cNvPicPr>
            <a:picLocks noChangeAspect="1"/>
          </p:cNvPicPr>
          <p:nvPr/>
        </p:nvPicPr>
        <p:blipFill>
          <a:blip r:embed="rId8"/>
          <a:stretch>
            <a:fillRect/>
          </a:stretch>
        </p:blipFill>
        <p:spPr>
          <a:xfrm>
            <a:off x="107824" y="2459854"/>
            <a:ext cx="542544" cy="406908"/>
          </a:xfrm>
          <a:prstGeom prst="rect">
            <a:avLst/>
          </a:prstGeom>
        </p:spPr>
      </p:pic>
      <p:grpSp>
        <p:nvGrpSpPr>
          <p:cNvPr id="11" name="グループ化 10">
            <a:extLst>
              <a:ext uri="{FF2B5EF4-FFF2-40B4-BE49-F238E27FC236}">
                <a16:creationId xmlns:a16="http://schemas.microsoft.com/office/drawing/2014/main" id="{822F2BBE-D7BB-DFCD-23C7-91E5A64C45E8}"/>
              </a:ext>
            </a:extLst>
          </p:cNvPr>
          <p:cNvGrpSpPr/>
          <p:nvPr/>
        </p:nvGrpSpPr>
        <p:grpSpPr>
          <a:xfrm>
            <a:off x="5021599" y="1365111"/>
            <a:ext cx="972524" cy="741418"/>
            <a:chOff x="142997" y="5515213"/>
            <a:chExt cx="972524" cy="741418"/>
          </a:xfrm>
        </p:grpSpPr>
        <p:pic>
          <p:nvPicPr>
            <p:cNvPr id="12" name="図 11">
              <a:extLst>
                <a:ext uri="{FF2B5EF4-FFF2-40B4-BE49-F238E27FC236}">
                  <a16:creationId xmlns:a16="http://schemas.microsoft.com/office/drawing/2014/main" id="{E48EDC0C-A407-FECF-EC66-1136A62E088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997" y="5515213"/>
              <a:ext cx="592828" cy="471096"/>
            </a:xfrm>
            <a:prstGeom prst="rect">
              <a:avLst/>
            </a:prstGeom>
          </p:spPr>
        </p:pic>
        <p:pic>
          <p:nvPicPr>
            <p:cNvPr id="14" name="図 13">
              <a:extLst>
                <a:ext uri="{FF2B5EF4-FFF2-40B4-BE49-F238E27FC236}">
                  <a16:creationId xmlns:a16="http://schemas.microsoft.com/office/drawing/2014/main" id="{E9932FE3-3801-3F99-61E0-0DE74599C840}"/>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99228" y="5672420"/>
              <a:ext cx="716293" cy="584211"/>
            </a:xfrm>
            <a:prstGeom prst="rect">
              <a:avLst/>
            </a:prstGeom>
          </p:spPr>
        </p:pic>
      </p:grpSp>
      <p:sp>
        <p:nvSpPr>
          <p:cNvPr id="17" name="テキスト ボックス 16">
            <a:extLst>
              <a:ext uri="{FF2B5EF4-FFF2-40B4-BE49-F238E27FC236}">
                <a16:creationId xmlns:a16="http://schemas.microsoft.com/office/drawing/2014/main" id="{2E3FF701-CF0E-BF09-5100-B1984E42DEE0}"/>
              </a:ext>
            </a:extLst>
          </p:cNvPr>
          <p:cNvSpPr txBox="1"/>
          <p:nvPr/>
        </p:nvSpPr>
        <p:spPr>
          <a:xfrm>
            <a:off x="5864014" y="1522318"/>
            <a:ext cx="3410339" cy="984885"/>
          </a:xfrm>
          <a:prstGeom prst="rect">
            <a:avLst/>
          </a:prstGeom>
          <a:noFill/>
          <a:ln>
            <a:noFill/>
          </a:ln>
        </p:spPr>
        <p:txBody>
          <a:bodyPr wrap="square" rtlCol="0">
            <a:spAutoFit/>
          </a:bodyPr>
          <a:lstStyle/>
          <a:p>
            <a:r>
              <a:rPr lang="ja-JP" altLang="en-US" sz="1600" b="1" dirty="0">
                <a:latin typeface="游ゴシック" panose="020B0400000000000000" pitchFamily="50" charset="-128"/>
                <a:ea typeface="游ゴシック" panose="020B0400000000000000" pitchFamily="50" charset="-128"/>
              </a:rPr>
              <a:t>破損・紛失</a:t>
            </a:r>
            <a:r>
              <a:rPr lang="ja-JP" altLang="en-US" sz="1600" dirty="0">
                <a:latin typeface="游ゴシック" panose="020B0400000000000000" pitchFamily="50" charset="-128"/>
                <a:ea typeface="游ゴシック" panose="020B0400000000000000" pitchFamily="50" charset="-128"/>
              </a:rPr>
              <a:t>（他者所有物）</a:t>
            </a:r>
            <a:endParaRPr lang="en-US" altLang="ja-JP" sz="16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本会保険制度の過去事例</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・可動式ベッド破損　</a:t>
            </a:r>
            <a:r>
              <a:rPr lang="en-US" altLang="ja-JP" sz="1400" b="1" u="sng" dirty="0">
                <a:latin typeface="游ゴシック" panose="020B0400000000000000" pitchFamily="50" charset="-128"/>
                <a:ea typeface="游ゴシック" panose="020B0400000000000000" pitchFamily="50" charset="-128"/>
              </a:rPr>
              <a:t>106,700</a:t>
            </a:r>
            <a:r>
              <a:rPr lang="ja-JP" altLang="en-US" sz="1400" b="1" u="sng" dirty="0">
                <a:latin typeface="游ゴシック" panose="020B0400000000000000" pitchFamily="50" charset="-128"/>
                <a:ea typeface="游ゴシック" panose="020B0400000000000000" pitchFamily="50" charset="-128"/>
              </a:rPr>
              <a:t>円</a:t>
            </a:r>
            <a:endParaRPr lang="en-US" altLang="ja-JP" sz="1400" b="1" u="sng"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・補聴器紛失　</a:t>
            </a:r>
            <a:r>
              <a:rPr lang="en-US" altLang="ja-JP" sz="1400" b="1" u="sng" dirty="0">
                <a:latin typeface="游ゴシック" panose="020B0400000000000000" pitchFamily="50" charset="-128"/>
                <a:ea typeface="游ゴシック" panose="020B0400000000000000" pitchFamily="50" charset="-128"/>
              </a:rPr>
              <a:t>69,000</a:t>
            </a:r>
            <a:r>
              <a:rPr lang="ja-JP" altLang="en-US" sz="1400" b="1" u="sng" dirty="0">
                <a:latin typeface="游ゴシック" panose="020B0400000000000000" pitchFamily="50" charset="-128"/>
                <a:ea typeface="游ゴシック" panose="020B0400000000000000" pitchFamily="50" charset="-128"/>
              </a:rPr>
              <a:t>円</a:t>
            </a:r>
            <a:endParaRPr lang="en-US" altLang="ja-JP" sz="1400" b="1" u="sng"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129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E38B3182-483C-F1C4-56D1-36D48CC828F8}"/>
              </a:ext>
            </a:extLst>
          </p:cNvPr>
          <p:cNvSpPr/>
          <p:nvPr/>
        </p:nvSpPr>
        <p:spPr>
          <a:xfrm>
            <a:off x="959925" y="5460961"/>
            <a:ext cx="1368495" cy="40865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22F277B-FDC6-422E-1311-1EB8767BACB4}"/>
              </a:ext>
            </a:extLst>
          </p:cNvPr>
          <p:cNvSpPr/>
          <p:nvPr/>
        </p:nvSpPr>
        <p:spPr>
          <a:xfrm>
            <a:off x="2640754" y="5460961"/>
            <a:ext cx="1368494" cy="40865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9348D06-815C-A476-E994-4B336156F170}"/>
              </a:ext>
            </a:extLst>
          </p:cNvPr>
          <p:cNvSpPr/>
          <p:nvPr/>
        </p:nvSpPr>
        <p:spPr>
          <a:xfrm>
            <a:off x="589408" y="5298596"/>
            <a:ext cx="5902832" cy="646331"/>
          </a:xfrm>
          <a:prstGeom prst="rect">
            <a:avLst/>
          </a:prstGeom>
        </p:spPr>
        <p:txBody>
          <a:bodyPr wrap="square">
            <a:spAutoFit/>
          </a:bodyPr>
          <a:lstStyle/>
          <a:p>
            <a:pPr indent="266700" algn="just">
              <a:spcAft>
                <a:spcPts val="0"/>
              </a:spcAft>
            </a:pPr>
            <a:r>
              <a:rPr lang="ja-JP" altLang="en-US" sz="3600" b="1" dirty="0">
                <a:latin typeface="游ゴシック" panose="020B0400000000000000" pitchFamily="50" charset="-128"/>
                <a:ea typeface="游ゴシック" panose="020B0400000000000000" pitchFamily="50" charset="-128"/>
              </a:rPr>
              <a:t>経済的</a:t>
            </a:r>
            <a:r>
              <a:rPr lang="ja-JP" altLang="en-US" sz="24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精神的 </a:t>
            </a:r>
            <a:r>
              <a:rPr lang="ja-JP" altLang="en-US" sz="2400" b="1" dirty="0">
                <a:latin typeface="游ゴシック" panose="020B0400000000000000" pitchFamily="50" charset="-128"/>
                <a:ea typeface="游ゴシック" panose="020B0400000000000000" pitchFamily="50" charset="-128"/>
              </a:rPr>
              <a:t>にサポート</a:t>
            </a:r>
            <a:endParaRPr lang="en-US" altLang="ja-JP" sz="2400" b="1" dirty="0">
              <a:latin typeface="游ゴシック" panose="020B0400000000000000" pitchFamily="50" charset="-128"/>
              <a:ea typeface="游ゴシック" panose="020B0400000000000000" pitchFamily="50" charset="-128"/>
            </a:endParaRPr>
          </a:p>
        </p:txBody>
      </p:sp>
      <p:cxnSp>
        <p:nvCxnSpPr>
          <p:cNvPr id="10" name="直線コネクタ 9">
            <a:extLst>
              <a:ext uri="{FF2B5EF4-FFF2-40B4-BE49-F238E27FC236}">
                <a16:creationId xmlns:a16="http://schemas.microsoft.com/office/drawing/2014/main" id="{ACEE2290-9626-E613-B1C6-9D60099061CD}"/>
              </a:ext>
            </a:extLst>
          </p:cNvPr>
          <p:cNvCxnSpPr>
            <a:cxnSpLocks/>
          </p:cNvCxnSpPr>
          <p:nvPr/>
        </p:nvCxnSpPr>
        <p:spPr>
          <a:xfrm>
            <a:off x="543943" y="1449303"/>
            <a:ext cx="5093286" cy="0"/>
          </a:xfrm>
          <a:prstGeom prst="line">
            <a:avLst/>
          </a:prstGeom>
          <a:ln w="57150">
            <a:solidFill>
              <a:srgbClr val="5EFA37">
                <a:alpha val="61000"/>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548AA1C3-BF4E-123F-2FA3-B0D7DA287003}"/>
              </a:ext>
            </a:extLst>
          </p:cNvPr>
          <p:cNvCxnSpPr>
            <a:cxnSpLocks/>
          </p:cNvCxnSpPr>
          <p:nvPr/>
        </p:nvCxnSpPr>
        <p:spPr>
          <a:xfrm>
            <a:off x="875085" y="5099900"/>
            <a:ext cx="5459727"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4</a:t>
            </a:fld>
            <a:endParaRPr lang="en-US" dirty="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idx="4294967295"/>
          </p:nvPr>
        </p:nvSpPr>
        <p:spPr>
          <a:xfrm>
            <a:off x="204123" y="85725"/>
            <a:ext cx="8385175" cy="917575"/>
          </a:xfrm>
        </p:spPr>
        <p:txBody>
          <a:bodyPr>
            <a:normAutofit/>
          </a:bodyPr>
          <a:lstStyle/>
          <a:p>
            <a:r>
              <a:rPr kumimoji="1" lang="zh-TW" altLang="en-US" sz="2800" b="1" dirty="0">
                <a:latin typeface="游ゴシック" panose="020B0400000000000000" pitchFamily="50" charset="-128"/>
                <a:ea typeface="游ゴシック" panose="020B0400000000000000" pitchFamily="50" charset="-128"/>
              </a:rPr>
              <a:t>賠償責任保険</a:t>
            </a:r>
            <a:r>
              <a:rPr kumimoji="1" lang="ja-JP" altLang="en-US" sz="2800" b="1" dirty="0">
                <a:latin typeface="游ゴシック" panose="020B0400000000000000" pitchFamily="50" charset="-128"/>
                <a:ea typeface="游ゴシック" panose="020B0400000000000000" pitchFamily="50" charset="-128"/>
              </a:rPr>
              <a:t>の役割とは</a:t>
            </a:r>
          </a:p>
        </p:txBody>
      </p:sp>
      <p:sp>
        <p:nvSpPr>
          <p:cNvPr id="3" name="正方形/長方形 2">
            <a:extLst>
              <a:ext uri="{FF2B5EF4-FFF2-40B4-BE49-F238E27FC236}">
                <a16:creationId xmlns:a16="http://schemas.microsoft.com/office/drawing/2014/main" id="{E59C9B80-8E35-B790-2D13-80B33DA935AB}"/>
              </a:ext>
            </a:extLst>
          </p:cNvPr>
          <p:cNvSpPr/>
          <p:nvPr/>
        </p:nvSpPr>
        <p:spPr>
          <a:xfrm>
            <a:off x="150060" y="1125716"/>
            <a:ext cx="8636888" cy="461665"/>
          </a:xfrm>
          <a:prstGeom prst="rect">
            <a:avLst/>
          </a:prstGeom>
        </p:spPr>
        <p:txBody>
          <a:bodyPr wrap="square">
            <a:spAutoFit/>
          </a:bodyPr>
          <a:lstStyle/>
          <a:p>
            <a:pPr indent="266700" algn="just">
              <a:spcAft>
                <a:spcPts val="0"/>
              </a:spcAft>
            </a:pPr>
            <a:r>
              <a:rPr lang="ja-JP" altLang="en-US" sz="2400" dirty="0">
                <a:latin typeface="游ゴシック" panose="020B0400000000000000" pitchFamily="50" charset="-128"/>
                <a:ea typeface="游ゴシック" panose="020B0400000000000000" pitchFamily="50" charset="-128"/>
              </a:rPr>
              <a:t>訴えられた場合、判決にかかわらず</a:t>
            </a:r>
            <a:endParaRPr lang="en-US" altLang="ja-JP" sz="2400" dirty="0">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id="{6446D439-37E8-1DC3-4E8F-7D4617514433}"/>
              </a:ext>
            </a:extLst>
          </p:cNvPr>
          <p:cNvGrpSpPr/>
          <p:nvPr/>
        </p:nvGrpSpPr>
        <p:grpSpPr>
          <a:xfrm>
            <a:off x="1301112" y="1817104"/>
            <a:ext cx="1561338" cy="2604510"/>
            <a:chOff x="1301112" y="1817104"/>
            <a:chExt cx="1561338" cy="2604510"/>
          </a:xfrm>
        </p:grpSpPr>
        <p:sp>
          <p:nvSpPr>
            <p:cNvPr id="11" name="テキスト ボックス 10">
              <a:extLst>
                <a:ext uri="{FF2B5EF4-FFF2-40B4-BE49-F238E27FC236}">
                  <a16:creationId xmlns:a16="http://schemas.microsoft.com/office/drawing/2014/main" id="{56F84E90-5F4B-9E19-71CC-A066A2F5A3E7}"/>
                </a:ext>
              </a:extLst>
            </p:cNvPr>
            <p:cNvSpPr txBox="1"/>
            <p:nvPr/>
          </p:nvSpPr>
          <p:spPr>
            <a:xfrm>
              <a:off x="1301112" y="1817104"/>
              <a:ext cx="1561338" cy="400110"/>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経済的損失</a:t>
              </a:r>
            </a:p>
          </p:txBody>
        </p:sp>
        <p:pic>
          <p:nvPicPr>
            <p:cNvPr id="25" name="経済的損失2">
              <a:extLst>
                <a:ext uri="{FF2B5EF4-FFF2-40B4-BE49-F238E27FC236}">
                  <a16:creationId xmlns:a16="http://schemas.microsoft.com/office/drawing/2014/main" id="{BF14E784-7D6C-4E45-313B-F6C28FABFA19}"/>
                </a:ext>
              </a:extLst>
            </p:cNvPr>
            <p:cNvPicPr>
              <a:picLocks noChangeAspect="1"/>
            </p:cNvPicPr>
            <p:nvPr/>
          </p:nvPicPr>
          <p:blipFill>
            <a:blip r:embed="rId3"/>
            <a:stretch>
              <a:fillRect/>
            </a:stretch>
          </p:blipFill>
          <p:spPr>
            <a:xfrm>
              <a:off x="1494838" y="2170353"/>
              <a:ext cx="1162211" cy="1162211"/>
            </a:xfrm>
            <a:prstGeom prst="rect">
              <a:avLst/>
            </a:prstGeom>
          </p:spPr>
        </p:pic>
        <p:pic>
          <p:nvPicPr>
            <p:cNvPr id="8" name="経済的損失後">
              <a:extLst>
                <a:ext uri="{FF2B5EF4-FFF2-40B4-BE49-F238E27FC236}">
                  <a16:creationId xmlns:a16="http://schemas.microsoft.com/office/drawing/2014/main" id="{9F5217D6-3D71-D8EE-2C79-CB375A378E71}"/>
                </a:ext>
              </a:extLst>
            </p:cNvPr>
            <p:cNvPicPr>
              <a:picLocks noChangeAspect="1"/>
            </p:cNvPicPr>
            <p:nvPr/>
          </p:nvPicPr>
          <p:blipFill>
            <a:blip r:embed="rId4"/>
            <a:stretch>
              <a:fillRect/>
            </a:stretch>
          </p:blipFill>
          <p:spPr>
            <a:xfrm>
              <a:off x="1706486" y="3099776"/>
              <a:ext cx="738916" cy="1321838"/>
            </a:xfrm>
            <a:prstGeom prst="rect">
              <a:avLst/>
            </a:prstGeom>
          </p:spPr>
        </p:pic>
      </p:grpSp>
      <p:grpSp>
        <p:nvGrpSpPr>
          <p:cNvPr id="33" name="グループ化 32">
            <a:extLst>
              <a:ext uri="{FF2B5EF4-FFF2-40B4-BE49-F238E27FC236}">
                <a16:creationId xmlns:a16="http://schemas.microsoft.com/office/drawing/2014/main" id="{820C9960-C62C-DD66-56FC-0CCA80FBE892}"/>
              </a:ext>
            </a:extLst>
          </p:cNvPr>
          <p:cNvGrpSpPr/>
          <p:nvPr/>
        </p:nvGrpSpPr>
        <p:grpSpPr>
          <a:xfrm>
            <a:off x="3620700" y="1824126"/>
            <a:ext cx="1977200" cy="2657563"/>
            <a:chOff x="3490006" y="1824126"/>
            <a:chExt cx="1977200" cy="2657563"/>
          </a:xfrm>
        </p:grpSpPr>
        <p:sp>
          <p:nvSpPr>
            <p:cNvPr id="13" name="テキスト ボックス 12">
              <a:extLst>
                <a:ext uri="{FF2B5EF4-FFF2-40B4-BE49-F238E27FC236}">
                  <a16:creationId xmlns:a16="http://schemas.microsoft.com/office/drawing/2014/main" id="{B3D943F2-6CD5-5DBF-701B-BD328A32721C}"/>
                </a:ext>
              </a:extLst>
            </p:cNvPr>
            <p:cNvSpPr txBox="1"/>
            <p:nvPr/>
          </p:nvSpPr>
          <p:spPr>
            <a:xfrm>
              <a:off x="3490006" y="1824126"/>
              <a:ext cx="1977200" cy="400110"/>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精神的ダメージ</a:t>
              </a:r>
            </a:p>
          </p:txBody>
        </p:sp>
        <p:pic>
          <p:nvPicPr>
            <p:cNvPr id="9" name="精神的ダメージ後2">
              <a:extLst>
                <a:ext uri="{FF2B5EF4-FFF2-40B4-BE49-F238E27FC236}">
                  <a16:creationId xmlns:a16="http://schemas.microsoft.com/office/drawing/2014/main" id="{3B6204F2-9A80-8937-62AD-31C536A9138C}"/>
                </a:ext>
              </a:extLst>
            </p:cNvPr>
            <p:cNvPicPr>
              <a:picLocks noChangeAspect="1"/>
            </p:cNvPicPr>
            <p:nvPr/>
          </p:nvPicPr>
          <p:blipFill>
            <a:blip r:embed="rId5"/>
            <a:stretch>
              <a:fillRect/>
            </a:stretch>
          </p:blipFill>
          <p:spPr>
            <a:xfrm>
              <a:off x="4070417" y="2423040"/>
              <a:ext cx="796175" cy="676736"/>
            </a:xfrm>
            <a:prstGeom prst="rect">
              <a:avLst/>
            </a:prstGeom>
          </p:spPr>
        </p:pic>
        <p:pic>
          <p:nvPicPr>
            <p:cNvPr id="12" name="精神的ダメージ後">
              <a:extLst>
                <a:ext uri="{FF2B5EF4-FFF2-40B4-BE49-F238E27FC236}">
                  <a16:creationId xmlns:a16="http://schemas.microsoft.com/office/drawing/2014/main" id="{04B41BA9-83D2-27F7-399B-AAC6D4DDB295}"/>
                </a:ext>
              </a:extLst>
            </p:cNvPr>
            <p:cNvPicPr>
              <a:picLocks noChangeAspect="1"/>
            </p:cNvPicPr>
            <p:nvPr/>
          </p:nvPicPr>
          <p:blipFill>
            <a:blip r:embed="rId6"/>
            <a:stretch>
              <a:fillRect/>
            </a:stretch>
          </p:blipFill>
          <p:spPr>
            <a:xfrm>
              <a:off x="3661318" y="3319477"/>
              <a:ext cx="1333686" cy="1162212"/>
            </a:xfrm>
            <a:prstGeom prst="rect">
              <a:avLst/>
            </a:prstGeom>
          </p:spPr>
        </p:pic>
      </p:grpSp>
      <p:sp>
        <p:nvSpPr>
          <p:cNvPr id="20" name="正方形/長方形 19">
            <a:extLst>
              <a:ext uri="{FF2B5EF4-FFF2-40B4-BE49-F238E27FC236}">
                <a16:creationId xmlns:a16="http://schemas.microsoft.com/office/drawing/2014/main" id="{22429DF0-186A-21A5-7801-9E2E76DDDDB0}"/>
              </a:ext>
            </a:extLst>
          </p:cNvPr>
          <p:cNvSpPr/>
          <p:nvPr/>
        </p:nvSpPr>
        <p:spPr>
          <a:xfrm>
            <a:off x="507112" y="4780706"/>
            <a:ext cx="8636888" cy="461665"/>
          </a:xfrm>
          <a:prstGeom prst="rect">
            <a:avLst/>
          </a:prstGeom>
        </p:spPr>
        <p:txBody>
          <a:bodyPr wrap="square">
            <a:spAutoFit/>
          </a:bodyPr>
          <a:lstStyle/>
          <a:p>
            <a:pPr indent="266700" algn="just">
              <a:spcAft>
                <a:spcPts val="0"/>
              </a:spcAft>
            </a:pPr>
            <a:r>
              <a:rPr lang="ja-JP" altLang="en-US" sz="2400" dirty="0">
                <a:uFill>
                  <a:solidFill>
                    <a:srgbClr val="FF0000"/>
                  </a:solidFill>
                </a:uFill>
                <a:latin typeface="游ゴシック" panose="020B0400000000000000" pitchFamily="50" charset="-128"/>
                <a:ea typeface="游ゴシック" panose="020B0400000000000000" pitchFamily="50" charset="-128"/>
              </a:rPr>
              <a:t>日常生活が一変するほどの大きなリスク</a:t>
            </a:r>
            <a:r>
              <a:rPr lang="ja-JP" altLang="en-US" sz="2400" dirty="0">
                <a:latin typeface="游ゴシック" panose="020B0400000000000000" pitchFamily="50" charset="-128"/>
                <a:ea typeface="游ゴシック" panose="020B0400000000000000" pitchFamily="50" charset="-128"/>
              </a:rPr>
              <a:t>に対して、</a:t>
            </a:r>
            <a:endParaRPr lang="en-US" altLang="ja-JP" sz="2400" dirty="0">
              <a:latin typeface="游ゴシック" panose="020B0400000000000000" pitchFamily="50" charset="-128"/>
              <a:ea typeface="游ゴシック" panose="020B0400000000000000" pitchFamily="50" charset="-128"/>
            </a:endParaRPr>
          </a:p>
        </p:txBody>
      </p:sp>
      <p:grpSp>
        <p:nvGrpSpPr>
          <p:cNvPr id="34" name="グループ化 33">
            <a:extLst>
              <a:ext uri="{FF2B5EF4-FFF2-40B4-BE49-F238E27FC236}">
                <a16:creationId xmlns:a16="http://schemas.microsoft.com/office/drawing/2014/main" id="{C1F14FDD-8C6C-F48F-4D5C-69C257495D9E}"/>
              </a:ext>
            </a:extLst>
          </p:cNvPr>
          <p:cNvGrpSpPr/>
          <p:nvPr/>
        </p:nvGrpSpPr>
        <p:grpSpPr>
          <a:xfrm>
            <a:off x="6094762" y="1820063"/>
            <a:ext cx="1748126" cy="2661626"/>
            <a:chOff x="6094762" y="1820063"/>
            <a:chExt cx="1748126" cy="2661626"/>
          </a:xfrm>
        </p:grpSpPr>
        <p:sp>
          <p:nvSpPr>
            <p:cNvPr id="15" name="テキスト ボックス 14">
              <a:extLst>
                <a:ext uri="{FF2B5EF4-FFF2-40B4-BE49-F238E27FC236}">
                  <a16:creationId xmlns:a16="http://schemas.microsoft.com/office/drawing/2014/main" id="{0F0E7D7B-E348-2B2C-219C-C61A5DB32F30}"/>
                </a:ext>
              </a:extLst>
            </p:cNvPr>
            <p:cNvSpPr txBox="1"/>
            <p:nvPr/>
          </p:nvSpPr>
          <p:spPr>
            <a:xfrm>
              <a:off x="6094762" y="1820063"/>
              <a:ext cx="1748126" cy="400110"/>
            </a:xfrm>
            <a:prstGeom prst="rect">
              <a:avLst/>
            </a:prstGeom>
            <a:noFill/>
          </p:spPr>
          <p:txBody>
            <a:bodyPr wrap="square">
              <a:spAutoFit/>
            </a:bodyPr>
            <a:lstStyle/>
            <a:p>
              <a:pPr indent="266700" algn="ctr">
                <a:spcAft>
                  <a:spcPts val="0"/>
                </a:spcAft>
              </a:pPr>
              <a:r>
                <a:rPr lang="ja-JP" altLang="en-US" sz="2000" b="1" dirty="0">
                  <a:latin typeface="游ゴシック" panose="020B0400000000000000" pitchFamily="50" charset="-128"/>
                  <a:ea typeface="游ゴシック" panose="020B0400000000000000" pitchFamily="50" charset="-128"/>
                </a:rPr>
                <a:t>時間的損失</a:t>
              </a:r>
              <a:endParaRPr lang="en-US" altLang="ja-JP" sz="2000" b="1" dirty="0">
                <a:latin typeface="游ゴシック" panose="020B0400000000000000" pitchFamily="50" charset="-128"/>
                <a:ea typeface="游ゴシック" panose="020B0400000000000000" pitchFamily="50" charset="-128"/>
              </a:endParaRPr>
            </a:p>
          </p:txBody>
        </p:sp>
        <p:pic>
          <p:nvPicPr>
            <p:cNvPr id="17" name="時間的損失後2">
              <a:extLst>
                <a:ext uri="{FF2B5EF4-FFF2-40B4-BE49-F238E27FC236}">
                  <a16:creationId xmlns:a16="http://schemas.microsoft.com/office/drawing/2014/main" id="{7D061BC8-1C58-4E0E-0717-C188AC638E41}"/>
                </a:ext>
              </a:extLst>
            </p:cNvPr>
            <p:cNvPicPr>
              <a:picLocks noChangeAspect="1"/>
            </p:cNvPicPr>
            <p:nvPr/>
          </p:nvPicPr>
          <p:blipFill>
            <a:blip r:embed="rId7"/>
            <a:stretch>
              <a:fillRect/>
            </a:stretch>
          </p:blipFill>
          <p:spPr>
            <a:xfrm>
              <a:off x="6821424" y="2423040"/>
              <a:ext cx="656839" cy="656839"/>
            </a:xfrm>
            <a:prstGeom prst="rect">
              <a:avLst/>
            </a:prstGeom>
          </p:spPr>
        </p:pic>
        <p:pic>
          <p:nvPicPr>
            <p:cNvPr id="16" name="時間的損失後">
              <a:extLst>
                <a:ext uri="{FF2B5EF4-FFF2-40B4-BE49-F238E27FC236}">
                  <a16:creationId xmlns:a16="http://schemas.microsoft.com/office/drawing/2014/main" id="{97C16577-F236-3F2C-ECBA-15AA28E789C4}"/>
                </a:ext>
              </a:extLst>
            </p:cNvPr>
            <p:cNvPicPr>
              <a:picLocks noChangeAspect="1"/>
            </p:cNvPicPr>
            <p:nvPr/>
          </p:nvPicPr>
          <p:blipFill>
            <a:blip r:embed="rId8"/>
            <a:stretch>
              <a:fillRect/>
            </a:stretch>
          </p:blipFill>
          <p:spPr>
            <a:xfrm>
              <a:off x="6561552" y="3159851"/>
              <a:ext cx="1176581" cy="1321838"/>
            </a:xfrm>
            <a:prstGeom prst="rect">
              <a:avLst/>
            </a:prstGeom>
          </p:spPr>
        </p:pic>
      </p:grpSp>
      <p:grpSp>
        <p:nvGrpSpPr>
          <p:cNvPr id="19" name="グループ化 18">
            <a:extLst>
              <a:ext uri="{FF2B5EF4-FFF2-40B4-BE49-F238E27FC236}">
                <a16:creationId xmlns:a16="http://schemas.microsoft.com/office/drawing/2014/main" id="{ACED71B0-CD68-B2EF-0ADB-B551B07E0C17}"/>
              </a:ext>
            </a:extLst>
          </p:cNvPr>
          <p:cNvGrpSpPr/>
          <p:nvPr/>
        </p:nvGrpSpPr>
        <p:grpSpPr>
          <a:xfrm>
            <a:off x="0" y="-3173"/>
            <a:ext cx="9144000" cy="6861173"/>
            <a:chOff x="0" y="-3173"/>
            <a:chExt cx="9144000" cy="6861173"/>
          </a:xfrm>
        </p:grpSpPr>
        <p:sp>
          <p:nvSpPr>
            <p:cNvPr id="22" name="直角三角形 21">
              <a:extLst>
                <a:ext uri="{FF2B5EF4-FFF2-40B4-BE49-F238E27FC236}">
                  <a16:creationId xmlns:a16="http://schemas.microsoft.com/office/drawing/2014/main" id="{671C9CDF-A072-C747-4E56-064055AD5866}"/>
                </a:ext>
              </a:extLst>
            </p:cNvPr>
            <p:cNvSpPr/>
            <p:nvPr/>
          </p:nvSpPr>
          <p:spPr>
            <a:xfrm>
              <a:off x="0" y="6356351"/>
              <a:ext cx="408247" cy="501649"/>
            </a:xfrm>
            <a:prstGeom prst="rtTriangle">
              <a:avLst/>
            </a:prstGeom>
            <a:solidFill>
              <a:srgbClr val="96C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直角三角形 25">
              <a:extLst>
                <a:ext uri="{FF2B5EF4-FFF2-40B4-BE49-F238E27FC236}">
                  <a16:creationId xmlns:a16="http://schemas.microsoft.com/office/drawing/2014/main" id="{691CD3D6-E62C-D304-F478-72A02BEE7DF3}"/>
                </a:ext>
              </a:extLst>
            </p:cNvPr>
            <p:cNvSpPr/>
            <p:nvPr/>
          </p:nvSpPr>
          <p:spPr>
            <a:xfrm rot="10800000">
              <a:off x="8735753" y="-3173"/>
              <a:ext cx="408247" cy="501649"/>
            </a:xfrm>
            <a:prstGeom prst="rtTriangle">
              <a:avLst/>
            </a:prstGeom>
            <a:solidFill>
              <a:srgbClr val="96C8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168774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BE5760F-7341-7C37-CF78-7165829C7CAE}"/>
              </a:ext>
            </a:extLst>
          </p:cNvPr>
          <p:cNvSpPr/>
          <p:nvPr/>
        </p:nvSpPr>
        <p:spPr>
          <a:xfrm>
            <a:off x="1254926" y="3685880"/>
            <a:ext cx="6389050" cy="25286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D57E002E-43C1-5602-2E5F-A36B39547745}"/>
              </a:ext>
            </a:extLst>
          </p:cNvPr>
          <p:cNvSpPr txBox="1"/>
          <p:nvPr/>
        </p:nvSpPr>
        <p:spPr>
          <a:xfrm>
            <a:off x="883392" y="3475318"/>
            <a:ext cx="7025789" cy="523220"/>
          </a:xfrm>
          <a:prstGeom prst="rect">
            <a:avLst/>
          </a:prstGeom>
          <a:noFill/>
        </p:spPr>
        <p:txBody>
          <a:bodyPr wrap="square">
            <a:spAutoFit/>
          </a:bodyPr>
          <a:lstStyle/>
          <a:p>
            <a:pPr indent="266700">
              <a:spcAft>
                <a:spcPts val="0"/>
              </a:spcAft>
            </a:pPr>
            <a:r>
              <a:rPr lang="ja-JP" altLang="en-US" sz="2800" b="1" kern="100" dirty="0">
                <a:latin typeface="游ゴシック" panose="020B0400000000000000" pitchFamily="50" charset="-128"/>
                <a:ea typeface="游ゴシック" panose="020B0400000000000000" pitchFamily="50" charset="-128"/>
                <a:cs typeface="Times New Roman" panose="02020603050405020304" pitchFamily="18" charset="0"/>
              </a:rPr>
              <a:t>自身のリスクへの</a:t>
            </a:r>
            <a:r>
              <a:rPr lang="en-US" altLang="ja-JP" sz="2800" b="1"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800" b="1" kern="100" dirty="0">
                <a:latin typeface="游ゴシック" panose="020B0400000000000000" pitchFamily="50" charset="-128"/>
                <a:ea typeface="游ゴシック" panose="020B0400000000000000" pitchFamily="50" charset="-128"/>
                <a:cs typeface="Times New Roman" panose="02020603050405020304" pitchFamily="18" charset="0"/>
              </a:rPr>
              <a:t>備え</a:t>
            </a:r>
            <a:r>
              <a:rPr lang="en-US" altLang="ja-JP" sz="2800" b="1"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800" b="1" kern="100" dirty="0">
                <a:latin typeface="游ゴシック" panose="020B0400000000000000" pitchFamily="50" charset="-128"/>
                <a:ea typeface="游ゴシック" panose="020B0400000000000000" pitchFamily="50" charset="-128"/>
                <a:cs typeface="Times New Roman" panose="02020603050405020304" pitchFamily="18" charset="0"/>
              </a:rPr>
              <a:t>が十分かを確認</a:t>
            </a:r>
            <a:endParaRPr lang="en-US" altLang="ja-JP" sz="28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5</a:t>
            </a:fld>
            <a:endParaRPr lang="en-US">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AA935C7B-9C0C-ADF2-CBEF-ADF256AFC002}"/>
              </a:ext>
            </a:extLst>
          </p:cNvPr>
          <p:cNvSpPr/>
          <p:nvPr/>
        </p:nvSpPr>
        <p:spPr>
          <a:xfrm>
            <a:off x="2651703" y="4542821"/>
            <a:ext cx="5172545" cy="830997"/>
          </a:xfrm>
          <a:prstGeom prst="rect">
            <a:avLst/>
          </a:prstGeom>
        </p:spPr>
        <p:txBody>
          <a:bodyPr wrap="square">
            <a:spAutoFit/>
          </a:bodyPr>
          <a:lstStyle/>
          <a:p>
            <a:pPr indent="266700" algn="just">
              <a:spcAft>
                <a:spcPts val="0"/>
              </a:spcAft>
            </a:pPr>
            <a:r>
              <a:rPr lang="ja-JP" altLang="en-US" sz="2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リスクを認識</a:t>
            </a:r>
            <a:endParaRPr lang="en-US" altLang="ja-JP" sz="24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spcAft>
                <a:spcPts val="0"/>
              </a:spcAft>
            </a:pPr>
            <a:r>
              <a:rPr lang="ja-JP" altLang="en-US" sz="2400" kern="100" dirty="0">
                <a:effectLst/>
                <a:latin typeface="游ゴシック" panose="020B0400000000000000" pitchFamily="50" charset="-128"/>
                <a:ea typeface="游ゴシック" panose="020B0400000000000000" pitchFamily="50" charset="-128"/>
                <a:cs typeface="Times New Roman" panose="02020603050405020304" pitchFamily="18" charset="0"/>
              </a:rPr>
              <a:t>✓賠償責任保険への加入を検討</a:t>
            </a:r>
            <a:endParaRPr lang="ja-JP" altLang="ja-JP" sz="24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217843" y="324101"/>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zh-TW" altLang="en-US" sz="2800" b="1" dirty="0">
                <a:solidFill>
                  <a:schemeClr val="accent1"/>
                </a:solidFill>
                <a:latin typeface="游ゴシック" panose="020B0400000000000000" pitchFamily="50" charset="-128"/>
                <a:ea typeface="游ゴシック" panose="020B0400000000000000" pitchFamily="50" charset="-128"/>
              </a:rPr>
              <a:t>賠償責任保険</a:t>
            </a:r>
            <a:r>
              <a:rPr kumimoji="1" lang="ja-JP" altLang="en-US" sz="2800" b="1" dirty="0">
                <a:solidFill>
                  <a:schemeClr val="accent1"/>
                </a:solidFill>
                <a:latin typeface="游ゴシック" panose="020B0400000000000000" pitchFamily="50" charset="-128"/>
                <a:ea typeface="游ゴシック" panose="020B0400000000000000" pitchFamily="50" charset="-128"/>
              </a:rPr>
              <a:t>の意義とは</a:t>
            </a:r>
          </a:p>
        </p:txBody>
      </p:sp>
      <p:pic>
        <p:nvPicPr>
          <p:cNvPr id="8" name="図 7">
            <a:extLst>
              <a:ext uri="{FF2B5EF4-FFF2-40B4-BE49-F238E27FC236}">
                <a16:creationId xmlns:a16="http://schemas.microsoft.com/office/drawing/2014/main" id="{8838903C-04A5-8E06-FC7C-0C95CA1E80E5}"/>
              </a:ext>
            </a:extLst>
          </p:cNvPr>
          <p:cNvPicPr>
            <a:picLocks noChangeAspect="1"/>
          </p:cNvPicPr>
          <p:nvPr/>
        </p:nvPicPr>
        <p:blipFill>
          <a:blip r:embed="rId3"/>
          <a:stretch>
            <a:fillRect/>
          </a:stretch>
        </p:blipFill>
        <p:spPr>
          <a:xfrm>
            <a:off x="1166228" y="4391135"/>
            <a:ext cx="1334646" cy="1744140"/>
          </a:xfrm>
          <a:prstGeom prst="rect">
            <a:avLst/>
          </a:prstGeom>
        </p:spPr>
      </p:pic>
      <p:sp>
        <p:nvSpPr>
          <p:cNvPr id="10" name="テキスト ボックス 9">
            <a:extLst>
              <a:ext uri="{FF2B5EF4-FFF2-40B4-BE49-F238E27FC236}">
                <a16:creationId xmlns:a16="http://schemas.microsoft.com/office/drawing/2014/main" id="{A07A63C3-4226-AF33-E33B-29AFF7F7E1CC}"/>
              </a:ext>
            </a:extLst>
          </p:cNvPr>
          <p:cNvSpPr txBox="1"/>
          <p:nvPr/>
        </p:nvSpPr>
        <p:spPr>
          <a:xfrm>
            <a:off x="883392" y="1498829"/>
            <a:ext cx="7377215" cy="523220"/>
          </a:xfrm>
          <a:prstGeom prst="rect">
            <a:avLst/>
          </a:prstGeom>
          <a:noFill/>
        </p:spPr>
        <p:txBody>
          <a:bodyPr wrap="square">
            <a:spAutoFit/>
          </a:bodyPr>
          <a:lstStyle/>
          <a:p>
            <a:pPr indent="266700">
              <a:spcAft>
                <a:spcPts val="0"/>
              </a:spcAft>
            </a:pPr>
            <a:r>
              <a:rPr lang="ja-JP" altLang="en-US" sz="2800" kern="100" dirty="0">
                <a:latin typeface="游ゴシック" panose="020B0400000000000000" pitchFamily="50" charset="-128"/>
                <a:ea typeface="游ゴシック" panose="020B0400000000000000" pitchFamily="50" charset="-128"/>
                <a:cs typeface="Times New Roman" panose="02020603050405020304" pitchFamily="18" charset="0"/>
              </a:rPr>
              <a:t>日常生活を守り、安心して看護業務を行う　</a:t>
            </a:r>
            <a:endParaRPr lang="en-US" altLang="ja-JP" sz="28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矢印: 下 1">
            <a:extLst>
              <a:ext uri="{FF2B5EF4-FFF2-40B4-BE49-F238E27FC236}">
                <a16:creationId xmlns:a16="http://schemas.microsoft.com/office/drawing/2014/main" id="{5D926729-DB09-E6F3-893F-4BA92435C7AC}"/>
              </a:ext>
            </a:extLst>
          </p:cNvPr>
          <p:cNvSpPr/>
          <p:nvPr/>
        </p:nvSpPr>
        <p:spPr>
          <a:xfrm>
            <a:off x="4166647" y="2291575"/>
            <a:ext cx="565609" cy="62216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6C8FA"/>
              </a:solidFill>
            </a:endParaRPr>
          </a:p>
        </p:txBody>
      </p:sp>
      <p:sp>
        <p:nvSpPr>
          <p:cNvPr id="18" name="吹き出し: 角を丸めた四角形 17">
            <a:extLst>
              <a:ext uri="{FF2B5EF4-FFF2-40B4-BE49-F238E27FC236}">
                <a16:creationId xmlns:a16="http://schemas.microsoft.com/office/drawing/2014/main" id="{582DB03A-C6A1-4478-57EE-776E6121060C}"/>
              </a:ext>
            </a:extLst>
          </p:cNvPr>
          <p:cNvSpPr/>
          <p:nvPr/>
        </p:nvSpPr>
        <p:spPr>
          <a:xfrm>
            <a:off x="2846865" y="4270680"/>
            <a:ext cx="4480561" cy="1375280"/>
          </a:xfrm>
          <a:prstGeom prst="wedgeRoundRectCallout">
            <a:avLst>
              <a:gd name="adj1" fmla="val -59471"/>
              <a:gd name="adj2" fmla="val -4183"/>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65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D36CDA3-D5DE-7F3B-9D73-32F4F8079400}"/>
              </a:ext>
            </a:extLst>
          </p:cNvPr>
          <p:cNvSpPr txBox="1"/>
          <p:nvPr/>
        </p:nvSpPr>
        <p:spPr>
          <a:xfrm>
            <a:off x="2427823" y="2721114"/>
            <a:ext cx="4288353" cy="707886"/>
          </a:xfrm>
          <a:prstGeom prst="rect">
            <a:avLst/>
          </a:prstGeom>
          <a:noFill/>
        </p:spPr>
        <p:txBody>
          <a:bodyPr wrap="none" rtlCol="0">
            <a:spAutoFit/>
          </a:bodyPr>
          <a:lstStyle/>
          <a:p>
            <a:r>
              <a:rPr kumimoji="1" lang="ja-JP" altLang="en-US" sz="4000" b="1" dirty="0"/>
              <a:t>看護職の法的責任</a:t>
            </a:r>
          </a:p>
        </p:txBody>
      </p:sp>
    </p:spTree>
    <p:extLst>
      <p:ext uri="{BB962C8B-B14F-4D97-AF65-F5344CB8AC3E}">
        <p14:creationId xmlns:p14="http://schemas.microsoft.com/office/powerpoint/2010/main" val="41935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t>7</a:t>
            </a:fld>
            <a:endParaRPr lang="en-US"/>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209414" y="314391"/>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メイリオ" panose="020B0604030504040204" pitchFamily="50" charset="-128"/>
                <a:ea typeface="メイリオ" panose="020B0604030504040204" pitchFamily="50" charset="-128"/>
              </a:rPr>
              <a:t>法的責任について</a:t>
            </a:r>
          </a:p>
        </p:txBody>
      </p:sp>
      <p:sp>
        <p:nvSpPr>
          <p:cNvPr id="4" name="楕円 3">
            <a:extLst>
              <a:ext uri="{FF2B5EF4-FFF2-40B4-BE49-F238E27FC236}">
                <a16:creationId xmlns:a16="http://schemas.microsoft.com/office/drawing/2014/main" id="{B739172E-B35C-DB1E-E0A5-E8090C075077}"/>
              </a:ext>
            </a:extLst>
          </p:cNvPr>
          <p:cNvSpPr/>
          <p:nvPr/>
        </p:nvSpPr>
        <p:spPr>
          <a:xfrm>
            <a:off x="3235453" y="1230313"/>
            <a:ext cx="2185416" cy="2185416"/>
          </a:xfrm>
          <a:prstGeom prst="ellipse">
            <a:avLst/>
          </a:prstGeom>
          <a:solidFill>
            <a:schemeClr val="accent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行政責任</a:t>
            </a:r>
          </a:p>
        </p:txBody>
      </p:sp>
      <p:sp>
        <p:nvSpPr>
          <p:cNvPr id="6" name="楕円 5">
            <a:extLst>
              <a:ext uri="{FF2B5EF4-FFF2-40B4-BE49-F238E27FC236}">
                <a16:creationId xmlns:a16="http://schemas.microsoft.com/office/drawing/2014/main" id="{E959FF64-2F0B-7904-0D47-0C15D13BDEB8}"/>
              </a:ext>
            </a:extLst>
          </p:cNvPr>
          <p:cNvSpPr/>
          <p:nvPr/>
        </p:nvSpPr>
        <p:spPr>
          <a:xfrm>
            <a:off x="1661160" y="3259932"/>
            <a:ext cx="2185416" cy="2185416"/>
          </a:xfrm>
          <a:prstGeom prst="ellipse">
            <a:avLst/>
          </a:prstGeom>
          <a:solidFill>
            <a:schemeClr val="accent4">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民事責任</a:t>
            </a:r>
          </a:p>
        </p:txBody>
      </p:sp>
      <p:sp>
        <p:nvSpPr>
          <p:cNvPr id="12" name="楕円 11">
            <a:extLst>
              <a:ext uri="{FF2B5EF4-FFF2-40B4-BE49-F238E27FC236}">
                <a16:creationId xmlns:a16="http://schemas.microsoft.com/office/drawing/2014/main" id="{04EA3703-A3BB-754D-42DF-DD2D88CBCF06}"/>
              </a:ext>
            </a:extLst>
          </p:cNvPr>
          <p:cNvSpPr/>
          <p:nvPr/>
        </p:nvSpPr>
        <p:spPr>
          <a:xfrm>
            <a:off x="4901186" y="3259932"/>
            <a:ext cx="2185416" cy="2185416"/>
          </a:xfrm>
          <a:prstGeom prst="ellipse">
            <a:avLst/>
          </a:prstGeom>
          <a:solidFill>
            <a:schemeClr val="accent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刑事責任</a:t>
            </a:r>
          </a:p>
        </p:txBody>
      </p:sp>
    </p:spTree>
    <p:extLst>
      <p:ext uri="{BB962C8B-B14F-4D97-AF65-F5344CB8AC3E}">
        <p14:creationId xmlns:p14="http://schemas.microsoft.com/office/powerpoint/2010/main" val="50565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ACE598E1-B0FC-8125-380E-FF984B567353}"/>
              </a:ext>
            </a:extLst>
          </p:cNvPr>
          <p:cNvCxnSpPr>
            <a:cxnSpLocks/>
          </p:cNvCxnSpPr>
          <p:nvPr/>
        </p:nvCxnSpPr>
        <p:spPr>
          <a:xfrm>
            <a:off x="2441553" y="3893268"/>
            <a:ext cx="5535715" cy="0"/>
          </a:xfrm>
          <a:prstGeom prst="line">
            <a:avLst/>
          </a:prstGeom>
          <a:ln w="114300">
            <a:solidFill>
              <a:srgbClr val="FFFF00">
                <a:alpha val="61000"/>
              </a:srgb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626FA81A-54A6-B16F-2021-6B87AFEF6D61}"/>
              </a:ext>
            </a:extLst>
          </p:cNvPr>
          <p:cNvSpPr/>
          <p:nvPr/>
        </p:nvSpPr>
        <p:spPr>
          <a:xfrm>
            <a:off x="341285" y="3346515"/>
            <a:ext cx="638908" cy="30113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967F2ED5-8DA6-368B-6D17-16409A5F0A71}"/>
              </a:ext>
            </a:extLst>
          </p:cNvPr>
          <p:cNvSpPr/>
          <p:nvPr/>
        </p:nvSpPr>
        <p:spPr>
          <a:xfrm>
            <a:off x="330548" y="1086572"/>
            <a:ext cx="8385808" cy="1585057"/>
          </a:xfrm>
          <a:prstGeom prst="roundRect">
            <a:avLst/>
          </a:prstGeom>
          <a:solidFill>
            <a:srgbClr val="C8E1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D20B6156-CDE5-6504-D5AF-454702D0E4E7}"/>
              </a:ext>
            </a:extLst>
          </p:cNvPr>
          <p:cNvSpPr/>
          <p:nvPr/>
        </p:nvSpPr>
        <p:spPr>
          <a:xfrm>
            <a:off x="2653311" y="1368644"/>
            <a:ext cx="3804050" cy="266391"/>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A3DB140A-BB13-F30B-1F62-3392434580D0}"/>
              </a:ext>
            </a:extLst>
          </p:cNvPr>
          <p:cNvSpPr>
            <a:spLocks noGrp="1"/>
          </p:cNvSpPr>
          <p:nvPr>
            <p:ph type="sldNum" sz="quarter" idx="12"/>
          </p:nvPr>
        </p:nvSpPr>
        <p:spPr/>
        <p:txBody>
          <a:bodyPr/>
          <a:lstStyle/>
          <a:p>
            <a:fld id="{74FD36B4-A024-1A4E-BFDD-AE9FDFA5FC20}" type="slidenum">
              <a:rPr lang="en-US" smtClean="0">
                <a:latin typeface="游ゴシック" panose="020B0400000000000000" pitchFamily="50" charset="-128"/>
                <a:ea typeface="游ゴシック" panose="020B0400000000000000" pitchFamily="50" charset="-128"/>
              </a:rPr>
              <a:t>8</a:t>
            </a:fld>
            <a:endParaRPr 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19BB4794-5E47-E4FE-09EF-F9FE53285B69}"/>
              </a:ext>
            </a:extLst>
          </p:cNvPr>
          <p:cNvSpPr txBox="1">
            <a:spLocks/>
          </p:cNvSpPr>
          <p:nvPr/>
        </p:nvSpPr>
        <p:spPr>
          <a:xfrm>
            <a:off x="187641" y="312738"/>
            <a:ext cx="8385808" cy="9175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Yu Mincho" panose="02020400000000000000" pitchFamily="18" charset="-128"/>
                <a:ea typeface="Yu Mincho" panose="02020400000000000000" pitchFamily="18" charset="-128"/>
                <a:cs typeface="+mj-cs"/>
              </a:defRPr>
            </a:lvl1pPr>
          </a:lstStyle>
          <a:p>
            <a:r>
              <a:rPr kumimoji="1" lang="ja-JP" altLang="en-US" sz="2800" b="1" dirty="0">
                <a:solidFill>
                  <a:schemeClr val="accent1"/>
                </a:solidFill>
                <a:latin typeface="游ゴシック" panose="020B0400000000000000" pitchFamily="50" charset="-128"/>
                <a:ea typeface="游ゴシック" panose="020B0400000000000000" pitchFamily="50" charset="-128"/>
              </a:rPr>
              <a:t>民事責任について</a:t>
            </a:r>
          </a:p>
        </p:txBody>
      </p:sp>
      <p:sp>
        <p:nvSpPr>
          <p:cNvPr id="3" name="テキスト ボックス 2">
            <a:extLst>
              <a:ext uri="{FF2B5EF4-FFF2-40B4-BE49-F238E27FC236}">
                <a16:creationId xmlns:a16="http://schemas.microsoft.com/office/drawing/2014/main" id="{AABF2411-71CB-0AEE-72ED-4A928AD16AA3}"/>
              </a:ext>
            </a:extLst>
          </p:cNvPr>
          <p:cNvSpPr txBox="1"/>
          <p:nvPr/>
        </p:nvSpPr>
        <p:spPr>
          <a:xfrm>
            <a:off x="463949" y="1243218"/>
            <a:ext cx="7513319" cy="461665"/>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民事責任とは、事故に関わる者同士の責任。</a:t>
            </a:r>
            <a:endParaRPr lang="en-US" altLang="ja-JP" sz="24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A6083C84-8002-1CB4-FD68-A2C887CB54D6}"/>
              </a:ext>
            </a:extLst>
          </p:cNvPr>
          <p:cNvSpPr txBox="1"/>
          <p:nvPr/>
        </p:nvSpPr>
        <p:spPr>
          <a:xfrm>
            <a:off x="277612" y="3238999"/>
            <a:ext cx="9639386" cy="830997"/>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過失</a:t>
            </a:r>
            <a:r>
              <a:rPr lang="ja-JP" altLang="en-US" sz="2400" dirty="0">
                <a:latin typeface="游ゴシック" panose="020B0400000000000000" pitchFamily="50" charset="-128"/>
                <a:ea typeface="游ゴシック" panose="020B0400000000000000" pitchFamily="50" charset="-128"/>
              </a:rPr>
              <a:t>によって、傷害・死亡の結果が発生した場合等に発生する</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損害賠償責任</a:t>
            </a:r>
            <a:r>
              <a:rPr lang="ja-JP" altLang="en-US" sz="2000"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お金を請求して、自分の損害の埋め合わせをする</a:t>
            </a:r>
            <a:r>
              <a:rPr lang="ja-JP" altLang="en-US" sz="2000" dirty="0">
                <a:latin typeface="游ゴシック" panose="020B0400000000000000" pitchFamily="50" charset="-128"/>
                <a:ea typeface="游ゴシック" panose="020B0400000000000000" pitchFamily="50" charset="-128"/>
              </a:rPr>
              <a:t>）</a:t>
            </a:r>
          </a:p>
        </p:txBody>
      </p:sp>
      <p:sp>
        <p:nvSpPr>
          <p:cNvPr id="10" name="テキスト ボックス 9">
            <a:extLst>
              <a:ext uri="{FF2B5EF4-FFF2-40B4-BE49-F238E27FC236}">
                <a16:creationId xmlns:a16="http://schemas.microsoft.com/office/drawing/2014/main" id="{5CEB51EC-58BA-B0CA-3724-FD303253F978}"/>
              </a:ext>
            </a:extLst>
          </p:cNvPr>
          <p:cNvSpPr txBox="1"/>
          <p:nvPr/>
        </p:nvSpPr>
        <p:spPr>
          <a:xfrm>
            <a:off x="868680" y="1722718"/>
            <a:ext cx="7513319" cy="830997"/>
          </a:xfrm>
          <a:prstGeom prst="rect">
            <a:avLst/>
          </a:prstGeom>
          <a:noFill/>
        </p:spPr>
        <p:txBody>
          <a:bodyPr wrap="square">
            <a:spAutoFit/>
          </a:bodyPr>
          <a:lstStyle/>
          <a:p>
            <a:r>
              <a:rPr lang="ja-JP" altLang="en-US" sz="2400" dirty="0">
                <a:latin typeface="游ゴシック" panose="020B0400000000000000" pitchFamily="50" charset="-128"/>
                <a:ea typeface="游ゴシック" panose="020B0400000000000000" pitchFamily="50" charset="-128"/>
              </a:rPr>
              <a:t>つまり、被害者（利用者、患者等）が、直接、事業所や看護職に責任追及するもの</a:t>
            </a:r>
          </a:p>
        </p:txBody>
      </p:sp>
      <p:grpSp>
        <p:nvGrpSpPr>
          <p:cNvPr id="17" name="グループ化 16">
            <a:extLst>
              <a:ext uri="{FF2B5EF4-FFF2-40B4-BE49-F238E27FC236}">
                <a16:creationId xmlns:a16="http://schemas.microsoft.com/office/drawing/2014/main" id="{CF4DFBC3-995B-31D6-BCFA-13BAAC84D8E1}"/>
              </a:ext>
            </a:extLst>
          </p:cNvPr>
          <p:cNvGrpSpPr/>
          <p:nvPr/>
        </p:nvGrpSpPr>
        <p:grpSpPr>
          <a:xfrm>
            <a:off x="2441553" y="4301951"/>
            <a:ext cx="4031873" cy="976536"/>
            <a:chOff x="1728216" y="4233672"/>
            <a:chExt cx="4031873" cy="976536"/>
          </a:xfrm>
        </p:grpSpPr>
        <p:grpSp>
          <p:nvGrpSpPr>
            <p:cNvPr id="15" name="グループ化 14">
              <a:extLst>
                <a:ext uri="{FF2B5EF4-FFF2-40B4-BE49-F238E27FC236}">
                  <a16:creationId xmlns:a16="http://schemas.microsoft.com/office/drawing/2014/main" id="{9609ADC6-15DC-8984-2794-1C0BB1717C2F}"/>
                </a:ext>
              </a:extLst>
            </p:cNvPr>
            <p:cNvGrpSpPr/>
            <p:nvPr/>
          </p:nvGrpSpPr>
          <p:grpSpPr>
            <a:xfrm>
              <a:off x="1728216" y="4267602"/>
              <a:ext cx="4031873" cy="933252"/>
              <a:chOff x="1801368" y="4681622"/>
              <a:chExt cx="4031873" cy="933252"/>
            </a:xfrm>
          </p:grpSpPr>
          <p:sp>
            <p:nvSpPr>
              <p:cNvPr id="12" name="テキスト ボックス 11">
                <a:extLst>
                  <a:ext uri="{FF2B5EF4-FFF2-40B4-BE49-F238E27FC236}">
                    <a16:creationId xmlns:a16="http://schemas.microsoft.com/office/drawing/2014/main" id="{7F2B6827-CD65-DFB4-47C0-873C08AF64A3}"/>
                  </a:ext>
                </a:extLst>
              </p:cNvPr>
              <p:cNvSpPr txBox="1"/>
              <p:nvPr/>
            </p:nvSpPr>
            <p:spPr>
              <a:xfrm>
                <a:off x="1801368" y="4681622"/>
                <a:ext cx="4031873" cy="646331"/>
              </a:xfrm>
              <a:prstGeom prst="rect">
                <a:avLst/>
              </a:prstGeom>
              <a:noFill/>
              <a:ln>
                <a:noFill/>
              </a:ln>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a:t>
                </a:r>
                <a:r>
                  <a:rPr kumimoji="1" lang="ja-JP" altLang="en-US" b="1" dirty="0">
                    <a:latin typeface="游ゴシック" panose="020B0400000000000000" pitchFamily="50" charset="-128"/>
                    <a:ea typeface="游ゴシック" panose="020B0400000000000000" pitchFamily="50" charset="-128"/>
                  </a:rPr>
                  <a:t>経済的損害</a:t>
                </a:r>
                <a:r>
                  <a:rPr kumimoji="1" lang="ja-JP" altLang="en-US" sz="1600" dirty="0">
                    <a:latin typeface="游ゴシック" panose="020B0400000000000000" pitchFamily="50" charset="-128"/>
                    <a:ea typeface="游ゴシック" panose="020B0400000000000000" pitchFamily="50" charset="-128"/>
                  </a:rPr>
                  <a:t>（治療費、休業損害など）</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〇</a:t>
                </a:r>
                <a:r>
                  <a:rPr kumimoji="1" lang="ja-JP" altLang="en-US" b="1" dirty="0">
                    <a:latin typeface="游ゴシック" panose="020B0400000000000000" pitchFamily="50" charset="-128"/>
                    <a:ea typeface="游ゴシック" panose="020B0400000000000000" pitchFamily="50" charset="-128"/>
                  </a:rPr>
                  <a:t>精神的損害</a:t>
                </a:r>
                <a:r>
                  <a:rPr kumimoji="1" lang="ja-JP" altLang="en-US" sz="1600" dirty="0">
                    <a:latin typeface="游ゴシック" panose="020B0400000000000000" pitchFamily="50" charset="-128"/>
                    <a:ea typeface="游ゴシック" panose="020B0400000000000000" pitchFamily="50" charset="-128"/>
                  </a:rPr>
                  <a:t>（慰謝料）</a:t>
                </a:r>
              </a:p>
            </p:txBody>
          </p:sp>
          <p:sp>
            <p:nvSpPr>
              <p:cNvPr id="14" name="テキスト ボックス 13">
                <a:extLst>
                  <a:ext uri="{FF2B5EF4-FFF2-40B4-BE49-F238E27FC236}">
                    <a16:creationId xmlns:a16="http://schemas.microsoft.com/office/drawing/2014/main" id="{B794B3F2-CE76-04B3-4146-EBA34EE8A2FB}"/>
                  </a:ext>
                </a:extLst>
              </p:cNvPr>
              <p:cNvSpPr txBox="1"/>
              <p:nvPr/>
            </p:nvSpPr>
            <p:spPr>
              <a:xfrm>
                <a:off x="4049634" y="5276320"/>
                <a:ext cx="1435990" cy="338554"/>
              </a:xfrm>
              <a:prstGeom prst="rect">
                <a:avLst/>
              </a:prstGeom>
              <a:noFill/>
              <a:ln>
                <a:noFill/>
              </a:ln>
            </p:spPr>
            <p:txBody>
              <a:bodyPr wrap="square">
                <a:spAutoFit/>
              </a:bodyPr>
              <a:lstStyle/>
              <a:p>
                <a:r>
                  <a:rPr kumimoji="1" lang="ja-JP" altLang="en-US" sz="1600" dirty="0">
                    <a:latin typeface="游ゴシック" panose="020B0400000000000000" pitchFamily="50" charset="-128"/>
                    <a:ea typeface="游ゴシック" panose="020B0400000000000000" pitchFamily="50" charset="-128"/>
                  </a:rPr>
                  <a:t>などが発生！</a:t>
                </a:r>
                <a:endParaRPr lang="ja-JP" altLang="en-US" sz="1600" dirty="0">
                  <a:latin typeface="游ゴシック" panose="020B0400000000000000" pitchFamily="50" charset="-128"/>
                  <a:ea typeface="游ゴシック" panose="020B0400000000000000" pitchFamily="50" charset="-128"/>
                </a:endParaRPr>
              </a:p>
            </p:txBody>
          </p:sp>
        </p:grpSp>
        <p:sp>
          <p:nvSpPr>
            <p:cNvPr id="16" name="正方形/長方形 15">
              <a:extLst>
                <a:ext uri="{FF2B5EF4-FFF2-40B4-BE49-F238E27FC236}">
                  <a16:creationId xmlns:a16="http://schemas.microsoft.com/office/drawing/2014/main" id="{9745FF26-BA31-E8DF-1A26-7AB6D37AF175}"/>
                </a:ext>
              </a:extLst>
            </p:cNvPr>
            <p:cNvSpPr/>
            <p:nvPr/>
          </p:nvSpPr>
          <p:spPr>
            <a:xfrm>
              <a:off x="1728216" y="4233672"/>
              <a:ext cx="3877985" cy="976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pic>
        <p:nvPicPr>
          <p:cNvPr id="21" name="図 20">
            <a:extLst>
              <a:ext uri="{FF2B5EF4-FFF2-40B4-BE49-F238E27FC236}">
                <a16:creationId xmlns:a16="http://schemas.microsoft.com/office/drawing/2014/main" id="{A6C9C5FD-8B60-979C-41C5-F7CE419BBDDC}"/>
              </a:ext>
            </a:extLst>
          </p:cNvPr>
          <p:cNvPicPr>
            <a:picLocks noChangeAspect="1"/>
          </p:cNvPicPr>
          <p:nvPr/>
        </p:nvPicPr>
        <p:blipFill>
          <a:blip r:embed="rId3"/>
          <a:stretch>
            <a:fillRect/>
          </a:stretch>
        </p:blipFill>
        <p:spPr>
          <a:xfrm flipH="1">
            <a:off x="5531823" y="5384853"/>
            <a:ext cx="914498" cy="1168927"/>
          </a:xfrm>
          <a:prstGeom prst="rect">
            <a:avLst/>
          </a:prstGeom>
        </p:spPr>
      </p:pic>
      <p:pic>
        <p:nvPicPr>
          <p:cNvPr id="23" name="図 22">
            <a:extLst>
              <a:ext uri="{FF2B5EF4-FFF2-40B4-BE49-F238E27FC236}">
                <a16:creationId xmlns:a16="http://schemas.microsoft.com/office/drawing/2014/main" id="{8797728A-6A91-A486-7E19-EE2DA22B9A4D}"/>
              </a:ext>
            </a:extLst>
          </p:cNvPr>
          <p:cNvPicPr>
            <a:picLocks noChangeAspect="1"/>
          </p:cNvPicPr>
          <p:nvPr/>
        </p:nvPicPr>
        <p:blipFill>
          <a:blip r:embed="rId4"/>
          <a:stretch>
            <a:fillRect/>
          </a:stretch>
        </p:blipFill>
        <p:spPr>
          <a:xfrm>
            <a:off x="6457361" y="5370190"/>
            <a:ext cx="695472" cy="695472"/>
          </a:xfrm>
          <a:prstGeom prst="rect">
            <a:avLst/>
          </a:prstGeom>
        </p:spPr>
      </p:pic>
      <p:sp>
        <p:nvSpPr>
          <p:cNvPr id="24" name="矢印: 右 23">
            <a:extLst>
              <a:ext uri="{FF2B5EF4-FFF2-40B4-BE49-F238E27FC236}">
                <a16:creationId xmlns:a16="http://schemas.microsoft.com/office/drawing/2014/main" id="{9ED982E3-76D4-8660-23AD-C4FA2A7F8A4C}"/>
              </a:ext>
            </a:extLst>
          </p:cNvPr>
          <p:cNvSpPr/>
          <p:nvPr/>
        </p:nvSpPr>
        <p:spPr>
          <a:xfrm>
            <a:off x="3252247" y="5614781"/>
            <a:ext cx="2268536" cy="1097103"/>
          </a:xfrm>
          <a:prstGeom prst="rightArrow">
            <a:avLst>
              <a:gd name="adj1" fmla="val 50000"/>
              <a:gd name="adj2" fmla="val 4432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游ゴシック" panose="020B0400000000000000" pitchFamily="50" charset="-128"/>
                <a:ea typeface="游ゴシック" panose="020B0400000000000000" pitchFamily="50" charset="-128"/>
              </a:rPr>
              <a:t>損害賠償請求</a:t>
            </a:r>
          </a:p>
        </p:txBody>
      </p:sp>
      <p:sp>
        <p:nvSpPr>
          <p:cNvPr id="18" name="矢印: 下 17">
            <a:extLst>
              <a:ext uri="{FF2B5EF4-FFF2-40B4-BE49-F238E27FC236}">
                <a16:creationId xmlns:a16="http://schemas.microsoft.com/office/drawing/2014/main" id="{B3F3B048-8175-C59A-01F1-0B28C6E0EB90}"/>
              </a:ext>
            </a:extLst>
          </p:cNvPr>
          <p:cNvSpPr/>
          <p:nvPr/>
        </p:nvSpPr>
        <p:spPr>
          <a:xfrm>
            <a:off x="4124210" y="2767269"/>
            <a:ext cx="565609" cy="421172"/>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96C8FA"/>
              </a:solidFill>
              <a:latin typeface="游ゴシック" panose="020B0400000000000000" pitchFamily="50" charset="-128"/>
              <a:ea typeface="游ゴシック" panose="020B0400000000000000" pitchFamily="50" charset="-128"/>
            </a:endParaRPr>
          </a:p>
        </p:txBody>
      </p:sp>
      <p:pic>
        <p:nvPicPr>
          <p:cNvPr id="28" name="図 27">
            <a:extLst>
              <a:ext uri="{FF2B5EF4-FFF2-40B4-BE49-F238E27FC236}">
                <a16:creationId xmlns:a16="http://schemas.microsoft.com/office/drawing/2014/main" id="{2ABD9276-F7BD-36DE-A040-A73FF2AC37B4}"/>
              </a:ext>
            </a:extLst>
          </p:cNvPr>
          <p:cNvPicPr>
            <a:picLocks noChangeAspect="1"/>
          </p:cNvPicPr>
          <p:nvPr/>
        </p:nvPicPr>
        <p:blipFill>
          <a:blip r:embed="rId5"/>
          <a:stretch>
            <a:fillRect/>
          </a:stretch>
        </p:blipFill>
        <p:spPr>
          <a:xfrm>
            <a:off x="1795221" y="4312946"/>
            <a:ext cx="646331" cy="646331"/>
          </a:xfrm>
          <a:prstGeom prst="rect">
            <a:avLst/>
          </a:prstGeom>
        </p:spPr>
      </p:pic>
      <p:grpSp>
        <p:nvGrpSpPr>
          <p:cNvPr id="30" name="グループ化 29">
            <a:extLst>
              <a:ext uri="{FF2B5EF4-FFF2-40B4-BE49-F238E27FC236}">
                <a16:creationId xmlns:a16="http://schemas.microsoft.com/office/drawing/2014/main" id="{4DDD150F-8C96-B602-6554-48EE86F43B71}"/>
              </a:ext>
            </a:extLst>
          </p:cNvPr>
          <p:cNvGrpSpPr/>
          <p:nvPr/>
        </p:nvGrpSpPr>
        <p:grpSpPr>
          <a:xfrm>
            <a:off x="3139648" y="5227831"/>
            <a:ext cx="1441420" cy="509927"/>
            <a:chOff x="3211395" y="5353904"/>
            <a:chExt cx="1441420" cy="509927"/>
          </a:xfrm>
        </p:grpSpPr>
        <p:sp>
          <p:nvSpPr>
            <p:cNvPr id="25" name="テキスト ボックス 24">
              <a:extLst>
                <a:ext uri="{FF2B5EF4-FFF2-40B4-BE49-F238E27FC236}">
                  <a16:creationId xmlns:a16="http://schemas.microsoft.com/office/drawing/2014/main" id="{2FB6447B-EE40-7779-E6B5-15D2EDE05CF0}"/>
                </a:ext>
              </a:extLst>
            </p:cNvPr>
            <p:cNvSpPr txBox="1"/>
            <p:nvPr/>
          </p:nvSpPr>
          <p:spPr>
            <a:xfrm>
              <a:off x="3211395" y="5463651"/>
              <a:ext cx="1441420" cy="307777"/>
            </a:xfrm>
            <a:prstGeom prst="rect">
              <a:avLst/>
            </a:prstGeom>
            <a:noFill/>
          </p:spPr>
          <p:txBody>
            <a:bodyPr wrap="none" rtlCol="0">
              <a:spAutoFit/>
            </a:bodyPr>
            <a:lstStyle/>
            <a:p>
              <a:r>
                <a:rPr kumimoji="1" lang="ja-JP" altLang="en-US" sz="1400" b="1" dirty="0">
                  <a:latin typeface="游ゴシック" panose="020B0400000000000000" pitchFamily="50" charset="-128"/>
                  <a:ea typeface="游ゴシック" panose="020B0400000000000000" pitchFamily="50" charset="-128"/>
                </a:rPr>
                <a:t>〇〇円支払え！</a:t>
              </a:r>
            </a:p>
          </p:txBody>
        </p:sp>
        <p:sp>
          <p:nvSpPr>
            <p:cNvPr id="29" name="吹き出し: 角を丸めた四角形 28">
              <a:extLst>
                <a:ext uri="{FF2B5EF4-FFF2-40B4-BE49-F238E27FC236}">
                  <a16:creationId xmlns:a16="http://schemas.microsoft.com/office/drawing/2014/main" id="{4B36F367-74AF-C04D-F4E8-98D1C51DC04A}"/>
                </a:ext>
              </a:extLst>
            </p:cNvPr>
            <p:cNvSpPr/>
            <p:nvPr/>
          </p:nvSpPr>
          <p:spPr>
            <a:xfrm>
              <a:off x="3225247" y="5353904"/>
              <a:ext cx="1382431" cy="509927"/>
            </a:xfrm>
            <a:prstGeom prst="wedgeRoundRectCallout">
              <a:avLst>
                <a:gd name="adj1" fmla="val -59471"/>
                <a:gd name="adj2" fmla="val -4183"/>
                <a:gd name="adj3" fmla="val 1666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5265F43D-26B7-D946-93D1-F9CB611F2643}"/>
              </a:ext>
            </a:extLst>
          </p:cNvPr>
          <p:cNvPicPr>
            <a:picLocks noChangeAspect="1"/>
          </p:cNvPicPr>
          <p:nvPr/>
        </p:nvPicPr>
        <p:blipFill>
          <a:blip r:embed="rId6"/>
          <a:stretch>
            <a:fillRect/>
          </a:stretch>
        </p:blipFill>
        <p:spPr>
          <a:xfrm>
            <a:off x="1955642" y="5460619"/>
            <a:ext cx="1008808" cy="1008808"/>
          </a:xfrm>
          <a:prstGeom prst="rect">
            <a:avLst/>
          </a:prstGeom>
        </p:spPr>
      </p:pic>
    </p:spTree>
    <p:extLst>
      <p:ext uri="{BB962C8B-B14F-4D97-AF65-F5344CB8AC3E}">
        <p14:creationId xmlns:p14="http://schemas.microsoft.com/office/powerpoint/2010/main" val="2480311625"/>
      </p:ext>
    </p:extLst>
  </p:cSld>
  <p:clrMapOvr>
    <a:masterClrMapping/>
  </p:clrMapOvr>
</p:sld>
</file>

<file path=ppt/theme/theme1.xml><?xml version="1.0" encoding="utf-8"?>
<a:theme xmlns:a="http://schemas.openxmlformats.org/drawingml/2006/main" name="メトロポリタン">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TM03457491[[fn=メトロポリタン]]</Template>
  <TotalTime>0</TotalTime>
  <Words>2969</Words>
  <Application>Microsoft Office PowerPoint</Application>
  <PresentationFormat>画面に合わせる (4:3)</PresentationFormat>
  <Paragraphs>232</Paragraphs>
  <Slides>17</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メイリオ</vt:lpstr>
      <vt:lpstr>游ゴシック</vt:lpstr>
      <vt:lpstr>Arial</vt:lpstr>
      <vt:lpstr>Calibri Light</vt:lpstr>
      <vt:lpstr>Century</vt:lpstr>
      <vt:lpstr>メトロポリタン</vt:lpstr>
      <vt:lpstr>PowerPoint プレゼンテーション</vt:lpstr>
      <vt:lpstr>看護職の役割と責任</vt:lpstr>
      <vt:lpstr>看護職の役割と責任</vt:lpstr>
      <vt:lpstr>PowerPoint プレゼンテーション</vt:lpstr>
      <vt:lpstr>賠償責任保険の役割とは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2022-03-31T08:48:28Z</dcterms:created>
  <dcterms:modified xsi:type="dcterms:W3CDTF">2024-01-31T03:02:25Z</dcterms:modified>
</cp:coreProperties>
</file>